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25" d="100"/>
          <a:sy n="125" d="100"/>
        </p:scale>
        <p:origin x="-660" y="170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D9A4D-C3A7-419B-B431-7A8A8B0A4841}" type="datetimeFigureOut">
              <a:rPr lang="en-US" smtClean="0"/>
              <a:pPr/>
              <a:t>3/28/2019</a:t>
            </a:fld>
            <a:endParaRPr lang="en-IN"/>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6B02A-1BAF-4D0D-BCA1-6EA4C382B55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106B02A-1BAF-4D0D-BCA1-6EA4C382B55B}" type="slidenum">
              <a:rPr lang="en-IN" smtClean="0"/>
              <a:pPr/>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TM_Logo.jpg"/>
          <p:cNvPicPr>
            <a:picLocks noChangeAspect="1"/>
          </p:cNvPicPr>
          <p:nvPr/>
        </p:nvPicPr>
        <p:blipFill>
          <a:blip r:embed="rId2" cstate="print"/>
          <a:stretch>
            <a:fillRect/>
          </a:stretch>
        </p:blipFill>
        <p:spPr>
          <a:xfrm>
            <a:off x="2667000" y="1066800"/>
            <a:ext cx="1524000" cy="1490804"/>
          </a:xfrm>
          <a:prstGeom prst="rect">
            <a:avLst/>
          </a:prstGeom>
        </p:spPr>
      </p:pic>
      <p:sp>
        <p:nvSpPr>
          <p:cNvPr id="5" name="TextBox 4"/>
          <p:cNvSpPr txBox="1"/>
          <p:nvPr/>
        </p:nvSpPr>
        <p:spPr>
          <a:xfrm>
            <a:off x="533400" y="381000"/>
            <a:ext cx="5791200" cy="646331"/>
          </a:xfrm>
          <a:prstGeom prst="rect">
            <a:avLst/>
          </a:prstGeom>
          <a:noFill/>
        </p:spPr>
        <p:txBody>
          <a:bodyPr wrap="square" rtlCol="0">
            <a:spAutoFit/>
          </a:bodyPr>
          <a:lstStyle/>
          <a:p>
            <a:pPr algn="ctr"/>
            <a:r>
              <a:rPr lang="en-US" b="1" dirty="0" smtClean="0">
                <a:solidFill>
                  <a:srgbClr val="FF0000"/>
                </a:solidFill>
              </a:rPr>
              <a:t>NATIONAL INSTITUTE OF TECHNOLOGY, MANIPUR</a:t>
            </a:r>
          </a:p>
          <a:p>
            <a:pPr algn="ctr"/>
            <a:r>
              <a:rPr lang="en-US" b="1" dirty="0" smtClean="0">
                <a:solidFill>
                  <a:srgbClr val="FF0000"/>
                </a:solidFill>
              </a:rPr>
              <a:t>Langol, Imphal, Manipur - 795004</a:t>
            </a:r>
            <a:endParaRPr lang="en-US" b="1" dirty="0">
              <a:solidFill>
                <a:srgbClr val="FF0000"/>
              </a:solidFill>
            </a:endParaRPr>
          </a:p>
        </p:txBody>
      </p:sp>
      <p:sp>
        <p:nvSpPr>
          <p:cNvPr id="6" name="TextBox 5"/>
          <p:cNvSpPr txBox="1"/>
          <p:nvPr/>
        </p:nvSpPr>
        <p:spPr>
          <a:xfrm>
            <a:off x="228600" y="2667000"/>
            <a:ext cx="6324600" cy="1569660"/>
          </a:xfrm>
          <a:prstGeom prst="rect">
            <a:avLst/>
          </a:prstGeom>
          <a:noFill/>
        </p:spPr>
        <p:txBody>
          <a:bodyPr wrap="square" rtlCol="0">
            <a:spAutoFit/>
          </a:bodyPr>
          <a:lstStyle/>
          <a:p>
            <a:pPr algn="ctr"/>
            <a:r>
              <a:rPr lang="en-US" sz="3200" b="1" dirty="0" smtClean="0">
                <a:solidFill>
                  <a:schemeClr val="accent3">
                    <a:lumMod val="50000"/>
                  </a:schemeClr>
                </a:solidFill>
                <a:latin typeface="Baskerville Old Face" pitchFamily="18" charset="0"/>
              </a:rPr>
              <a:t>DEPARTMENT </a:t>
            </a:r>
          </a:p>
          <a:p>
            <a:pPr algn="ctr"/>
            <a:r>
              <a:rPr lang="en-US" sz="3200" b="1" dirty="0" smtClean="0">
                <a:solidFill>
                  <a:schemeClr val="accent3">
                    <a:lumMod val="50000"/>
                  </a:schemeClr>
                </a:solidFill>
                <a:latin typeface="Baskerville Old Face" pitchFamily="18" charset="0"/>
              </a:rPr>
              <a:t>OF </a:t>
            </a:r>
          </a:p>
          <a:p>
            <a:pPr algn="ctr"/>
            <a:r>
              <a:rPr lang="en-US" sz="3200" b="1" dirty="0" smtClean="0">
                <a:solidFill>
                  <a:schemeClr val="accent3">
                    <a:lumMod val="50000"/>
                  </a:schemeClr>
                </a:solidFill>
                <a:latin typeface="Baskerville Old Face" pitchFamily="18" charset="0"/>
              </a:rPr>
              <a:t>CIVIL ENGINEERING</a:t>
            </a:r>
            <a:endParaRPr lang="en-US" sz="3200" b="1" dirty="0">
              <a:solidFill>
                <a:schemeClr val="accent3">
                  <a:lumMod val="50000"/>
                </a:schemeClr>
              </a:solidFill>
              <a:latin typeface="Baskerville Old Face" pitchFamily="18" charset="0"/>
            </a:endParaRPr>
          </a:p>
        </p:txBody>
      </p:sp>
      <p:pic>
        <p:nvPicPr>
          <p:cNvPr id="7" name="Picture 6" descr="home_page.jpg"/>
          <p:cNvPicPr>
            <a:picLocks noChangeAspect="1"/>
          </p:cNvPicPr>
          <p:nvPr/>
        </p:nvPicPr>
        <p:blipFill>
          <a:blip r:embed="rId3"/>
          <a:stretch>
            <a:fillRect/>
          </a:stretch>
        </p:blipFill>
        <p:spPr>
          <a:xfrm>
            <a:off x="0" y="6553200"/>
            <a:ext cx="6858000" cy="2057399"/>
          </a:xfrm>
          <a:prstGeom prst="rect">
            <a:avLst/>
          </a:prstGeom>
        </p:spPr>
      </p:pic>
      <p:sp>
        <p:nvSpPr>
          <p:cNvPr id="9" name="TextBox 8"/>
          <p:cNvSpPr txBox="1"/>
          <p:nvPr/>
        </p:nvSpPr>
        <p:spPr>
          <a:xfrm>
            <a:off x="228600" y="4419600"/>
            <a:ext cx="6477000" cy="707886"/>
          </a:xfrm>
          <a:prstGeom prst="rect">
            <a:avLst/>
          </a:prstGeom>
          <a:noFill/>
        </p:spPr>
        <p:txBody>
          <a:bodyPr wrap="square" rtlCol="0">
            <a:spAutoFit/>
          </a:bodyPr>
          <a:lstStyle/>
          <a:p>
            <a:pPr algn="ctr"/>
            <a:r>
              <a:rPr lang="en-US" i="1" u="sng" dirty="0" smtClean="0">
                <a:effectLst>
                  <a:outerShdw blurRad="38100" dist="38100" dir="2700000" algn="tl">
                    <a:srgbClr val="000000">
                      <a:alpha val="43137"/>
                    </a:srgbClr>
                  </a:outerShdw>
                </a:effectLst>
              </a:rPr>
              <a:t>Vision</a:t>
            </a:r>
          </a:p>
          <a:p>
            <a:pPr algn="just"/>
            <a:r>
              <a:rPr lang="en-US" sz="1100" dirty="0" smtClean="0"/>
              <a:t>To become, an engineering educational institution of international standing by striving  continuously in pursuit of excellence in education, research, entrepreneurship and technology related services to the society.</a:t>
            </a:r>
            <a:endParaRPr lang="en-US" sz="1400" dirty="0"/>
          </a:p>
        </p:txBody>
      </p:sp>
      <p:sp>
        <p:nvSpPr>
          <p:cNvPr id="8" name="TextBox 7"/>
          <p:cNvSpPr txBox="1"/>
          <p:nvPr/>
        </p:nvSpPr>
        <p:spPr>
          <a:xfrm>
            <a:off x="228600" y="5410200"/>
            <a:ext cx="6629400" cy="984885"/>
          </a:xfrm>
          <a:prstGeom prst="rect">
            <a:avLst/>
          </a:prstGeom>
          <a:noFill/>
        </p:spPr>
        <p:txBody>
          <a:bodyPr wrap="square" rtlCol="0">
            <a:spAutoFit/>
          </a:bodyPr>
          <a:lstStyle/>
          <a:p>
            <a:pPr algn="ctr"/>
            <a:r>
              <a:rPr lang="en-IN" i="1" u="sng" dirty="0" smtClean="0">
                <a:effectLst>
                  <a:outerShdw blurRad="38100" dist="38100" dir="2700000" algn="tl">
                    <a:srgbClr val="000000">
                      <a:alpha val="43137"/>
                    </a:srgbClr>
                  </a:outerShdw>
                </a:effectLst>
              </a:rPr>
              <a:t>Mission</a:t>
            </a:r>
            <a:endParaRPr lang="en-US" i="1" u="sng" dirty="0" smtClean="0">
              <a:effectLst>
                <a:outerShdw blurRad="38100" dist="38100" dir="2700000" algn="tl">
                  <a:srgbClr val="000000">
                    <a:alpha val="43137"/>
                  </a:srgbClr>
                </a:outerShdw>
              </a:effectLst>
            </a:endParaRPr>
          </a:p>
          <a:p>
            <a:pPr algn="just"/>
            <a:r>
              <a:rPr lang="en-US" sz="1100" dirty="0" smtClean="0">
                <a:effectLst>
                  <a:outerShdw blurRad="38100" dist="38100" dir="2700000" algn="tl">
                    <a:srgbClr val="000000">
                      <a:alpha val="43137"/>
                    </a:srgbClr>
                  </a:outerShdw>
                </a:effectLst>
              </a:rPr>
              <a:t>To impart quality education to build competitive and creative young engineers by keeping pace with rapidly changing technologies and to become a leading Centre of Excellence in Civil Engineering Education and Research.</a:t>
            </a:r>
            <a:endParaRPr lang="en-US" sz="1100" dirty="0" smtClean="0"/>
          </a:p>
          <a:p>
            <a:pPr algn="ctr"/>
            <a:endParaRPr lang="en-IN"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6096000" cy="1492716"/>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About the Department</a:t>
            </a:r>
          </a:p>
          <a:p>
            <a:pPr algn="ctr"/>
            <a:endParaRPr lang="en-US" i="1" u="sng" dirty="0" smtClean="0">
              <a:effectLst>
                <a:outerShdw blurRad="38100" dist="38100" dir="2700000" algn="tl">
                  <a:srgbClr val="000000">
                    <a:alpha val="43137"/>
                  </a:srgbClr>
                </a:outerShdw>
              </a:effectLst>
            </a:endParaRPr>
          </a:p>
          <a:p>
            <a:pPr algn="just"/>
            <a:r>
              <a:rPr lang="en-US" sz="1100" dirty="0" smtClean="0">
                <a:effectLst>
                  <a:outerShdw blurRad="38100" dist="38100" dir="2700000" algn="tl">
                    <a:srgbClr val="000000">
                      <a:alpha val="43137"/>
                    </a:srgbClr>
                  </a:outerShdw>
                </a:effectLst>
              </a:rPr>
              <a:t>The Department of Civil Engineering was established in the year 2013. The Department provides outstanding teaching, research &amp; consultancy environment. The Department offers for admission in </a:t>
            </a:r>
            <a:r>
              <a:rPr lang="en-US" sz="1100" dirty="0" err="1" smtClean="0">
                <a:effectLst>
                  <a:outerShdw blurRad="38100" dist="38100" dir="2700000" algn="tl">
                    <a:srgbClr val="000000">
                      <a:alpha val="43137"/>
                    </a:srgbClr>
                  </a:outerShdw>
                </a:effectLst>
              </a:rPr>
              <a:t>B.tech</a:t>
            </a:r>
            <a:r>
              <a:rPr lang="en-US" sz="1100" dirty="0" smtClean="0">
                <a:effectLst>
                  <a:outerShdw blurRad="38100" dist="38100" dir="2700000" algn="tl">
                    <a:srgbClr val="000000">
                      <a:alpha val="43137"/>
                    </a:srgbClr>
                  </a:outerShdw>
                </a:effectLst>
              </a:rPr>
              <a:t>. course with an intake of 30 students, </a:t>
            </a:r>
            <a:r>
              <a:rPr lang="en-US" sz="1100" dirty="0" err="1" smtClean="0">
                <a:effectLst>
                  <a:outerShdw blurRad="38100" dist="38100" dir="2700000" algn="tl">
                    <a:srgbClr val="000000">
                      <a:alpha val="43137"/>
                    </a:srgbClr>
                  </a:outerShdw>
                </a:effectLst>
              </a:rPr>
              <a:t>M.Tech</a:t>
            </a:r>
            <a:r>
              <a:rPr lang="en-US" sz="1100" dirty="0" smtClean="0">
                <a:effectLst>
                  <a:outerShdw blurRad="38100" dist="38100" dir="2700000" algn="tl">
                    <a:srgbClr val="000000">
                      <a:alpha val="43137"/>
                    </a:srgbClr>
                  </a:outerShdw>
                </a:effectLst>
              </a:rPr>
              <a:t> course with an intake of 15 regular &amp; 5 part time students and PhD students. The Department has an objective to produce quality engineers to meet the ever growing demand for technical manpower in the Civil Engineering arena.</a:t>
            </a:r>
            <a:endParaRPr lang="en-US" sz="1100" dirty="0">
              <a:effectLst>
                <a:outerShdw blurRad="38100" dist="38100" dir="2700000" algn="tl">
                  <a:srgbClr val="000000">
                    <a:alpha val="43137"/>
                  </a:srgbClr>
                </a:outerShdw>
              </a:effectLst>
            </a:endParaRPr>
          </a:p>
        </p:txBody>
      </p:sp>
      <p:sp>
        <p:nvSpPr>
          <p:cNvPr id="7" name="TextBox 6"/>
          <p:cNvSpPr txBox="1"/>
          <p:nvPr/>
        </p:nvSpPr>
        <p:spPr>
          <a:xfrm>
            <a:off x="457200" y="2057400"/>
            <a:ext cx="5791200" cy="369332"/>
          </a:xfrm>
          <a:prstGeom prst="rect">
            <a:avLst/>
          </a:prstGeom>
          <a:noFill/>
        </p:spPr>
        <p:txBody>
          <a:bodyPr wrap="square" rtlCol="0">
            <a:spAutoFit/>
          </a:bodyPr>
          <a:lstStyle/>
          <a:p>
            <a:r>
              <a:rPr lang="en-US" i="1" u="sng" dirty="0" err="1" smtClean="0">
                <a:effectLst>
                  <a:outerShdw blurRad="38100" dist="38100" dir="2700000" algn="tl">
                    <a:srgbClr val="000000">
                      <a:alpha val="43137"/>
                    </a:srgbClr>
                  </a:outerShdw>
                </a:effectLst>
              </a:rPr>
              <a:t>Foreward</a:t>
            </a:r>
            <a:r>
              <a:rPr lang="en-US" i="1" u="sng" dirty="0" smtClean="0">
                <a:effectLst>
                  <a:outerShdw blurRad="38100" dist="38100" dir="2700000" algn="tl">
                    <a:srgbClr val="000000">
                      <a:alpha val="43137"/>
                    </a:srgbClr>
                  </a:outerShdw>
                </a:effectLst>
              </a:rPr>
              <a:t> from the Head of Department</a:t>
            </a:r>
            <a:endParaRPr lang="en-US" i="1" u="sng" dirty="0">
              <a:effectLst>
                <a:outerShdw blurRad="38100" dist="38100" dir="2700000" algn="tl">
                  <a:srgbClr val="000000">
                    <a:alpha val="43137"/>
                  </a:srgbClr>
                </a:outerShdw>
              </a:effectLst>
            </a:endParaRPr>
          </a:p>
        </p:txBody>
      </p:sp>
      <p:sp>
        <p:nvSpPr>
          <p:cNvPr id="6" name="TextBox 5"/>
          <p:cNvSpPr txBox="1"/>
          <p:nvPr/>
        </p:nvSpPr>
        <p:spPr>
          <a:xfrm>
            <a:off x="609600" y="5105400"/>
            <a:ext cx="33528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Conference &amp; Workshop</a:t>
            </a:r>
            <a:endParaRPr lang="en-US" i="1" u="sng" dirty="0">
              <a:effectLst>
                <a:outerShdw blurRad="38100" dist="38100" dir="2700000" algn="tl">
                  <a:srgbClr val="000000">
                    <a:alpha val="43137"/>
                  </a:srgbClr>
                </a:outerShdw>
              </a:effectLst>
            </a:endParaRPr>
          </a:p>
        </p:txBody>
      </p:sp>
      <p:sp>
        <p:nvSpPr>
          <p:cNvPr id="8" name="TextBox 7"/>
          <p:cNvSpPr txBox="1"/>
          <p:nvPr/>
        </p:nvSpPr>
        <p:spPr>
          <a:xfrm>
            <a:off x="533400" y="2590800"/>
            <a:ext cx="5791200" cy="2292935"/>
          </a:xfrm>
          <a:prstGeom prst="rect">
            <a:avLst/>
          </a:prstGeom>
          <a:noFill/>
        </p:spPr>
        <p:txBody>
          <a:bodyPr wrap="square" rtlCol="0">
            <a:spAutoFit/>
          </a:bodyPr>
          <a:lstStyle/>
          <a:p>
            <a:pPr algn="just"/>
            <a:r>
              <a:rPr lang="en-IN" sz="1100" dirty="0" smtClean="0">
                <a:effectLst>
                  <a:outerShdw blurRad="38100" dist="38100" dir="2700000" algn="tl">
                    <a:srgbClr val="000000">
                      <a:alpha val="43137"/>
                    </a:srgbClr>
                  </a:outerShdw>
                </a:effectLst>
              </a:rPr>
              <a:t>Civil Engineering is a broad field of engineering which involves planning Design, construction maintenance and management of structures or public works.</a:t>
            </a:r>
          </a:p>
          <a:p>
            <a:pPr algn="just"/>
            <a:r>
              <a:rPr lang="en-IN" sz="1100" dirty="0" smtClean="0">
                <a:effectLst>
                  <a:outerShdw blurRad="38100" dist="38100" dir="2700000" algn="tl">
                    <a:srgbClr val="000000">
                      <a:alpha val="43137"/>
                    </a:srgbClr>
                  </a:outerShdw>
                </a:effectLst>
              </a:rPr>
              <a:t>Civil Engineering Department of NIT MANIPUR aims at developing analytical and experimental skills in students to apply in various fields of Civil Engineering.</a:t>
            </a:r>
          </a:p>
          <a:p>
            <a:pPr algn="just"/>
            <a:r>
              <a:rPr lang="en-IN" sz="1100" dirty="0" smtClean="0">
                <a:effectLst>
                  <a:outerShdw blurRad="38100" dist="38100" dir="2700000" algn="tl">
                    <a:srgbClr val="000000">
                      <a:alpha val="43137"/>
                    </a:srgbClr>
                  </a:outerShdw>
                </a:effectLst>
              </a:rPr>
              <a:t>The emphasis is laid on proper understanding of the fundamentals of the subjects through animation, video clips and case studies. The department has well equipped laboratories, computational facilities; modern class rooms and provides a good environment for learning.</a:t>
            </a:r>
          </a:p>
          <a:p>
            <a:pPr algn="just"/>
            <a:r>
              <a:rPr lang="en-IN" sz="1100" dirty="0" smtClean="0">
                <a:effectLst>
                  <a:outerShdw blurRad="38100" dist="38100" dir="2700000" algn="tl">
                    <a:srgbClr val="000000">
                      <a:alpha val="43137"/>
                    </a:srgbClr>
                  </a:outerShdw>
                </a:effectLst>
              </a:rPr>
              <a:t>The department also provides an opportunity for students in improving communication and presentation skills, knowledge of software like Auto CAD, STAAD PRO, SAP and Arc GIS. For students the department consistently organizes Industrial Training and visit to live projects to gain practical knowledge and understanding of field constraints.</a:t>
            </a:r>
          </a:p>
          <a:p>
            <a:pPr algn="r"/>
            <a:endParaRPr lang="en-IN" sz="1100" dirty="0" smtClean="0">
              <a:effectLst>
                <a:outerShdw blurRad="38100" dist="38100" dir="2700000" algn="tl">
                  <a:srgbClr val="000000">
                    <a:alpha val="43137"/>
                  </a:srgbClr>
                </a:outerShdw>
              </a:effectLst>
            </a:endParaRPr>
          </a:p>
          <a:p>
            <a:pPr algn="r"/>
            <a:r>
              <a:rPr lang="en-IN" sz="1100" dirty="0" smtClean="0">
                <a:effectLst>
                  <a:outerShdw blurRad="38100" dist="38100" dir="2700000" algn="tl">
                    <a:srgbClr val="000000">
                      <a:alpha val="43137"/>
                    </a:srgbClr>
                  </a:outerShdw>
                </a:effectLst>
              </a:rPr>
              <a:t>-Dr. </a:t>
            </a:r>
            <a:r>
              <a:rPr lang="en-IN" sz="1100" dirty="0" err="1" smtClean="0">
                <a:effectLst>
                  <a:outerShdw blurRad="38100" dist="38100" dir="2700000" algn="tl">
                    <a:srgbClr val="000000">
                      <a:alpha val="43137"/>
                    </a:srgbClr>
                  </a:outerShdw>
                </a:effectLst>
              </a:rPr>
              <a:t>Thiyam</a:t>
            </a:r>
            <a:r>
              <a:rPr lang="en-IN" sz="1100" dirty="0" smtClean="0">
                <a:effectLst>
                  <a:outerShdw blurRad="38100" dist="38100" dir="2700000" algn="tl">
                    <a:srgbClr val="000000">
                      <a:alpha val="43137"/>
                    </a:srgbClr>
                  </a:outerShdw>
                </a:effectLst>
              </a:rPr>
              <a:t> </a:t>
            </a:r>
            <a:r>
              <a:rPr lang="en-IN" sz="1100" dirty="0" err="1" smtClean="0">
                <a:effectLst>
                  <a:outerShdw blurRad="38100" dist="38100" dir="2700000" algn="tl">
                    <a:srgbClr val="000000">
                      <a:alpha val="43137"/>
                    </a:srgbClr>
                  </a:outerShdw>
                </a:effectLst>
              </a:rPr>
              <a:t>Tamphasana</a:t>
            </a:r>
            <a:endParaRPr lang="en-IN" sz="1100" dirty="0">
              <a:effectLst>
                <a:outerShdw blurRad="38100" dist="38100" dir="2700000" algn="tl">
                  <a:srgbClr val="000000">
                    <a:alpha val="43137"/>
                  </a:srgbClr>
                </a:outerShdw>
              </a:effectLst>
            </a:endParaRPr>
          </a:p>
        </p:txBody>
      </p:sp>
      <p:pic>
        <p:nvPicPr>
          <p:cNvPr id="1026" name="Picture 2" descr="2"/>
          <p:cNvPicPr>
            <a:picLocks noChangeAspect="1" noChangeArrowheads="1"/>
          </p:cNvPicPr>
          <p:nvPr/>
        </p:nvPicPr>
        <p:blipFill>
          <a:blip r:embed="rId3" cstate="print"/>
          <a:srcRect/>
          <a:stretch>
            <a:fillRect/>
          </a:stretch>
        </p:blipFill>
        <p:spPr bwMode="auto">
          <a:xfrm>
            <a:off x="1295400" y="5486400"/>
            <a:ext cx="4495800" cy="1219200"/>
          </a:xfrm>
          <a:prstGeom prst="rect">
            <a:avLst/>
          </a:prstGeom>
          <a:noFill/>
          <a:ln w="9525">
            <a:noFill/>
            <a:miter lim="800000"/>
            <a:headEnd/>
            <a:tailEnd/>
          </a:ln>
        </p:spPr>
      </p:pic>
      <p:pic>
        <p:nvPicPr>
          <p:cNvPr id="11" name="Picture 10" descr="nesac2.jpg"/>
          <p:cNvPicPr>
            <a:picLocks noChangeAspect="1"/>
          </p:cNvPicPr>
          <p:nvPr/>
        </p:nvPicPr>
        <p:blipFill>
          <a:blip r:embed="rId4" cstate="print"/>
          <a:stretch>
            <a:fillRect/>
          </a:stretch>
        </p:blipFill>
        <p:spPr>
          <a:xfrm>
            <a:off x="1295400" y="7086600"/>
            <a:ext cx="4495800" cy="1295400"/>
          </a:xfrm>
          <a:prstGeom prst="rect">
            <a:avLst/>
          </a:prstGeom>
        </p:spPr>
      </p:pic>
      <p:sp>
        <p:nvSpPr>
          <p:cNvPr id="12" name="TextBox 11"/>
          <p:cNvSpPr txBox="1"/>
          <p:nvPr/>
        </p:nvSpPr>
        <p:spPr>
          <a:xfrm>
            <a:off x="381000" y="6781800"/>
            <a:ext cx="6172200" cy="261610"/>
          </a:xfrm>
          <a:prstGeom prst="rect">
            <a:avLst/>
          </a:prstGeom>
          <a:noFill/>
        </p:spPr>
        <p:txBody>
          <a:bodyPr wrap="square" rtlCol="0">
            <a:spAutoFit/>
          </a:bodyPr>
          <a:lstStyle/>
          <a:p>
            <a:r>
              <a:rPr lang="en-IN" sz="1100" dirty="0" smtClean="0"/>
              <a:t>A one day Workshop on “ Water and sustainable development on World water day, 22</a:t>
            </a:r>
            <a:r>
              <a:rPr lang="en-IN" sz="1100" baseline="30000" dirty="0" smtClean="0"/>
              <a:t>nd</a:t>
            </a:r>
            <a:r>
              <a:rPr lang="en-IN" sz="1100" dirty="0" smtClean="0"/>
              <a:t> March 2015 </a:t>
            </a:r>
            <a:endParaRPr lang="en-IN" sz="1100" dirty="0"/>
          </a:p>
        </p:txBody>
      </p:sp>
      <p:sp>
        <p:nvSpPr>
          <p:cNvPr id="13" name="TextBox 12"/>
          <p:cNvSpPr txBox="1"/>
          <p:nvPr/>
        </p:nvSpPr>
        <p:spPr>
          <a:xfrm>
            <a:off x="304800" y="8534400"/>
            <a:ext cx="6553200" cy="261610"/>
          </a:xfrm>
          <a:prstGeom prst="rect">
            <a:avLst/>
          </a:prstGeom>
          <a:noFill/>
        </p:spPr>
        <p:txBody>
          <a:bodyPr wrap="square" rtlCol="0">
            <a:spAutoFit/>
          </a:bodyPr>
          <a:lstStyle/>
          <a:p>
            <a:r>
              <a:rPr lang="en-IN" sz="1100" dirty="0" smtClean="0"/>
              <a:t>A one day “Awareness programme on potential of space technology and its applications”, 27</a:t>
            </a:r>
            <a:r>
              <a:rPr lang="en-IN" sz="1100" baseline="30000" dirty="0" smtClean="0"/>
              <a:t>th</a:t>
            </a:r>
            <a:r>
              <a:rPr lang="en-IN" sz="1100" dirty="0" smtClean="0"/>
              <a:t> September 2016</a:t>
            </a:r>
            <a:endParaRPr lang="en-IN"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35814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Faculties &amp; Staffs</a:t>
            </a:r>
            <a:endParaRPr lang="en-US" i="1" u="sng" dirty="0">
              <a:effectLst>
                <a:outerShdw blurRad="38100" dist="38100" dir="2700000" algn="tl">
                  <a:srgbClr val="000000">
                    <a:alpha val="43137"/>
                  </a:srgbClr>
                </a:outerShdw>
              </a:effectLst>
            </a:endParaRPr>
          </a:p>
        </p:txBody>
      </p:sp>
      <p:pic>
        <p:nvPicPr>
          <p:cNvPr id="8" name="Picture 7" descr="Bidyamani.JPG"/>
          <p:cNvPicPr>
            <a:picLocks noChangeAspect="1"/>
          </p:cNvPicPr>
          <p:nvPr/>
        </p:nvPicPr>
        <p:blipFill>
          <a:blip r:embed="rId2" cstate="print"/>
          <a:stretch>
            <a:fillRect/>
          </a:stretch>
        </p:blipFill>
        <p:spPr>
          <a:xfrm>
            <a:off x="685801" y="6400800"/>
            <a:ext cx="762000" cy="762000"/>
          </a:xfrm>
          <a:prstGeom prst="rect">
            <a:avLst/>
          </a:prstGeom>
        </p:spPr>
      </p:pic>
      <p:pic>
        <p:nvPicPr>
          <p:cNvPr id="9" name="Picture 8" descr="bigyananda.jpg"/>
          <p:cNvPicPr>
            <a:picLocks noChangeAspect="1"/>
          </p:cNvPicPr>
          <p:nvPr/>
        </p:nvPicPr>
        <p:blipFill>
          <a:blip r:embed="rId3" cstate="print"/>
          <a:stretch>
            <a:fillRect/>
          </a:stretch>
        </p:blipFill>
        <p:spPr>
          <a:xfrm>
            <a:off x="3429000" y="4572000"/>
            <a:ext cx="762000" cy="762000"/>
          </a:xfrm>
          <a:prstGeom prst="rect">
            <a:avLst/>
          </a:prstGeom>
        </p:spPr>
      </p:pic>
      <p:pic>
        <p:nvPicPr>
          <p:cNvPr id="10" name="Picture 9" descr="Dr Albino NIT Manipur.jpeg"/>
          <p:cNvPicPr>
            <a:picLocks noChangeAspect="1"/>
          </p:cNvPicPr>
          <p:nvPr/>
        </p:nvPicPr>
        <p:blipFill>
          <a:blip r:embed="rId4" cstate="print"/>
          <a:stretch>
            <a:fillRect/>
          </a:stretch>
        </p:blipFill>
        <p:spPr>
          <a:xfrm>
            <a:off x="685800" y="1752600"/>
            <a:ext cx="732391" cy="838200"/>
          </a:xfrm>
          <a:prstGeom prst="rect">
            <a:avLst/>
          </a:prstGeom>
        </p:spPr>
      </p:pic>
      <p:pic>
        <p:nvPicPr>
          <p:cNvPr id="11" name="Picture 10" descr="IMG_20170609_112540.jpg"/>
          <p:cNvPicPr>
            <a:picLocks noChangeAspect="1"/>
          </p:cNvPicPr>
          <p:nvPr/>
        </p:nvPicPr>
        <p:blipFill>
          <a:blip r:embed="rId5" cstate="print"/>
          <a:stretch>
            <a:fillRect/>
          </a:stretch>
        </p:blipFill>
        <p:spPr>
          <a:xfrm>
            <a:off x="685800" y="4600206"/>
            <a:ext cx="762000" cy="718022"/>
          </a:xfrm>
          <a:prstGeom prst="rect">
            <a:avLst/>
          </a:prstGeom>
        </p:spPr>
      </p:pic>
      <p:pic>
        <p:nvPicPr>
          <p:cNvPr id="12" name="Picture 11" descr="Jayalalita.JPG"/>
          <p:cNvPicPr>
            <a:picLocks noChangeAspect="1"/>
          </p:cNvPicPr>
          <p:nvPr/>
        </p:nvPicPr>
        <p:blipFill>
          <a:blip r:embed="rId6" cstate="print"/>
          <a:stretch>
            <a:fillRect/>
          </a:stretch>
        </p:blipFill>
        <p:spPr>
          <a:xfrm>
            <a:off x="3429000" y="5486400"/>
            <a:ext cx="762000" cy="762000"/>
          </a:xfrm>
          <a:prstGeom prst="rect">
            <a:avLst/>
          </a:prstGeom>
        </p:spPr>
      </p:pic>
      <p:pic>
        <p:nvPicPr>
          <p:cNvPr id="13" name="Picture 12" descr="jesiada.JPG"/>
          <p:cNvPicPr>
            <a:picLocks noChangeAspect="1"/>
          </p:cNvPicPr>
          <p:nvPr/>
        </p:nvPicPr>
        <p:blipFill>
          <a:blip r:embed="rId7" cstate="print"/>
          <a:stretch>
            <a:fillRect/>
          </a:stretch>
        </p:blipFill>
        <p:spPr>
          <a:xfrm>
            <a:off x="3429000" y="6400800"/>
            <a:ext cx="762000" cy="838200"/>
          </a:xfrm>
          <a:prstGeom prst="rect">
            <a:avLst/>
          </a:prstGeom>
        </p:spPr>
      </p:pic>
      <p:pic>
        <p:nvPicPr>
          <p:cNvPr id="14" name="Picture 13" descr="korou.jpg"/>
          <p:cNvPicPr>
            <a:picLocks noChangeAspect="1"/>
          </p:cNvPicPr>
          <p:nvPr/>
        </p:nvPicPr>
        <p:blipFill>
          <a:blip r:embed="rId8" cstate="print"/>
          <a:stretch>
            <a:fillRect/>
          </a:stretch>
        </p:blipFill>
        <p:spPr>
          <a:xfrm>
            <a:off x="685800" y="5486400"/>
            <a:ext cx="762000" cy="812800"/>
          </a:xfrm>
          <a:prstGeom prst="rect">
            <a:avLst/>
          </a:prstGeom>
        </p:spPr>
      </p:pic>
      <p:pic>
        <p:nvPicPr>
          <p:cNvPr id="15" name="Picture 14" descr="nongthouba.jpg"/>
          <p:cNvPicPr>
            <a:picLocks noChangeAspect="1"/>
          </p:cNvPicPr>
          <p:nvPr/>
        </p:nvPicPr>
        <p:blipFill>
          <a:blip r:embed="rId9" cstate="print"/>
          <a:stretch>
            <a:fillRect/>
          </a:stretch>
        </p:blipFill>
        <p:spPr>
          <a:xfrm>
            <a:off x="685800" y="3657600"/>
            <a:ext cx="762000" cy="802734"/>
          </a:xfrm>
          <a:prstGeom prst="rect">
            <a:avLst/>
          </a:prstGeom>
        </p:spPr>
      </p:pic>
      <p:pic>
        <p:nvPicPr>
          <p:cNvPr id="16" name="Picture 15" descr="sachidananda.jpg"/>
          <p:cNvPicPr>
            <a:picLocks noChangeAspect="1"/>
          </p:cNvPicPr>
          <p:nvPr/>
        </p:nvPicPr>
        <p:blipFill>
          <a:blip r:embed="rId10" cstate="print"/>
          <a:stretch>
            <a:fillRect/>
          </a:stretch>
        </p:blipFill>
        <p:spPr>
          <a:xfrm>
            <a:off x="3429000" y="3657600"/>
            <a:ext cx="710174" cy="762000"/>
          </a:xfrm>
          <a:prstGeom prst="rect">
            <a:avLst/>
          </a:prstGeom>
        </p:spPr>
      </p:pic>
      <p:pic>
        <p:nvPicPr>
          <p:cNvPr id="17" name="Picture 16" descr="sunil.jpg"/>
          <p:cNvPicPr>
            <a:picLocks noChangeAspect="1"/>
          </p:cNvPicPr>
          <p:nvPr/>
        </p:nvPicPr>
        <p:blipFill>
          <a:blip r:embed="rId11" cstate="print"/>
          <a:stretch>
            <a:fillRect/>
          </a:stretch>
        </p:blipFill>
        <p:spPr>
          <a:xfrm>
            <a:off x="685800" y="2743200"/>
            <a:ext cx="688133" cy="762000"/>
          </a:xfrm>
          <a:prstGeom prst="rect">
            <a:avLst/>
          </a:prstGeom>
        </p:spPr>
      </p:pic>
      <p:pic>
        <p:nvPicPr>
          <p:cNvPr id="18" name="Picture 17" descr="tamphasana.jpg"/>
          <p:cNvPicPr>
            <a:picLocks noChangeAspect="1"/>
          </p:cNvPicPr>
          <p:nvPr/>
        </p:nvPicPr>
        <p:blipFill>
          <a:blip r:embed="rId12" cstate="print"/>
          <a:stretch>
            <a:fillRect/>
          </a:stretch>
        </p:blipFill>
        <p:spPr>
          <a:xfrm>
            <a:off x="685800" y="838200"/>
            <a:ext cx="762000" cy="762000"/>
          </a:xfrm>
          <a:prstGeom prst="rect">
            <a:avLst/>
          </a:prstGeom>
        </p:spPr>
      </p:pic>
      <p:pic>
        <p:nvPicPr>
          <p:cNvPr id="19" name="Picture 18" descr="victory.jpg"/>
          <p:cNvPicPr>
            <a:picLocks noChangeAspect="1"/>
          </p:cNvPicPr>
          <p:nvPr/>
        </p:nvPicPr>
        <p:blipFill>
          <a:blip r:embed="rId13" cstate="print"/>
          <a:stretch>
            <a:fillRect/>
          </a:stretch>
        </p:blipFill>
        <p:spPr>
          <a:xfrm>
            <a:off x="3429000" y="2743199"/>
            <a:ext cx="685800" cy="685801"/>
          </a:xfrm>
          <a:prstGeom prst="rect">
            <a:avLst/>
          </a:prstGeom>
        </p:spPr>
      </p:pic>
      <p:pic>
        <p:nvPicPr>
          <p:cNvPr id="20" name="Picture 19" descr="bakim.jpg"/>
          <p:cNvPicPr>
            <a:picLocks noChangeAspect="1"/>
          </p:cNvPicPr>
          <p:nvPr/>
        </p:nvPicPr>
        <p:blipFill>
          <a:blip r:embed="rId14" cstate="print"/>
          <a:stretch>
            <a:fillRect/>
          </a:stretch>
        </p:blipFill>
        <p:spPr>
          <a:xfrm>
            <a:off x="3505200" y="838200"/>
            <a:ext cx="652420" cy="838200"/>
          </a:xfrm>
          <a:prstGeom prst="rect">
            <a:avLst/>
          </a:prstGeom>
        </p:spPr>
      </p:pic>
      <p:pic>
        <p:nvPicPr>
          <p:cNvPr id="21" name="Picture 20" descr="romeji.jpg"/>
          <p:cNvPicPr>
            <a:picLocks noChangeAspect="1"/>
          </p:cNvPicPr>
          <p:nvPr/>
        </p:nvPicPr>
        <p:blipFill>
          <a:blip r:embed="rId15" cstate="print"/>
          <a:stretch>
            <a:fillRect/>
          </a:stretch>
        </p:blipFill>
        <p:spPr>
          <a:xfrm>
            <a:off x="3352800" y="1828800"/>
            <a:ext cx="762000" cy="777089"/>
          </a:xfrm>
          <a:prstGeom prst="rect">
            <a:avLst/>
          </a:prstGeom>
        </p:spPr>
      </p:pic>
      <p:sp>
        <p:nvSpPr>
          <p:cNvPr id="2049" name="Rectangle 1"/>
          <p:cNvSpPr>
            <a:spLocks noChangeArrowheads="1"/>
          </p:cNvSpPr>
          <p:nvPr/>
        </p:nvSpPr>
        <p:spPr bwMode="auto">
          <a:xfrm>
            <a:off x="1600200" y="1676400"/>
            <a:ext cx="1752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Dr. P. Albino Kumar (</a:t>
            </a:r>
            <a:r>
              <a:rPr kumimoji="0" lang="en-GB" sz="600" b="0" i="0" u="none" strike="noStrike" cap="none" normalizeH="0" baseline="0" dirty="0" err="1"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Ph.D</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IIT </a:t>
            </a:r>
            <a:r>
              <a:rPr kumimoji="0" lang="en-GB" sz="600" b="0" i="0" u="none" strike="noStrike" cap="none" normalizeH="0" baseline="0" dirty="0" err="1"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Guwahati</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Former faculty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Delhi Technical University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Erstwhile</a:t>
            </a:r>
            <a:r>
              <a:rPr kumimoji="0" lang="en-GB" sz="6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Delhi college of engineering</a:t>
            </a:r>
            <a:endPar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Assistant Professor (Environmental engineering)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Former </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Associate Dean Academics</a:t>
            </a:r>
          </a:p>
          <a:p>
            <a:pPr eaLnBrk="0" fontAlgn="base" hangingPunct="0">
              <a:spcBef>
                <a:spcPct val="0"/>
              </a:spcBef>
              <a:spcAft>
                <a:spcPct val="0"/>
              </a:spcAf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Co-ordinator </a:t>
            </a:r>
            <a:r>
              <a:rPr lang="en-GB" sz="600" dirty="0" err="1"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Unnat</a:t>
            </a: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Bharat </a:t>
            </a:r>
            <a:r>
              <a:rPr lang="en-GB" sz="600" dirty="0" err="1"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Abhiyan</a:t>
            </a:r>
            <a:endPar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Co-ordinator </a:t>
            </a:r>
            <a:r>
              <a:rPr lang="en-GB" sz="600" dirty="0" err="1"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Swachh</a:t>
            </a: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Bharat </a:t>
            </a:r>
            <a:r>
              <a:rPr lang="en-GB" sz="600" dirty="0" err="1"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Abhiyan</a:t>
            </a:r>
            <a:r>
              <a:rPr kumimoji="0" lang="en-GB" sz="6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GB" sz="6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Head of department</a:t>
            </a:r>
            <a:r>
              <a:rPr kumimoji="0" lang="en-GB" sz="600" b="0" i="0" u="none" strike="noStrike" cap="none" normalizeH="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0" name="Rectangle 2"/>
          <p:cNvSpPr>
            <a:spLocks noChangeArrowheads="1"/>
          </p:cNvSpPr>
          <p:nvPr/>
        </p:nvSpPr>
        <p:spPr bwMode="auto">
          <a:xfrm>
            <a:off x="4267200" y="914400"/>
            <a:ext cx="1828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Dr.Bakimchandra</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GB" sz="600" b="0" i="0" u="none" strike="noStrike" cap="none" normalizeH="0" baseline="0" dirty="0" err="1"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Oinam</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GB" sz="600" b="0" i="0" u="none" strike="noStrike" cap="none" normalizeH="0" baseline="0" dirty="0" err="1"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Ph.D,University</a:t>
            </a: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of Stuttgart, Germany)</a:t>
            </a:r>
            <a:endParaRPr kumimoji="0" lang="en-US"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Assistant Professor</a:t>
            </a:r>
          </a:p>
          <a:p>
            <a:pPr marL="0" marR="0" lvl="0" indent="0" algn="l" defTabSz="914400" rtl="0" eaLnBrk="0" fontAlgn="base" latinLnBrk="0" hangingPunct="0">
              <a:lnSpc>
                <a:spcPct val="100000"/>
              </a:lnSpc>
              <a:spcBef>
                <a:spcPct val="0"/>
              </a:spcBef>
              <a:spcAft>
                <a:spcPct val="0"/>
              </a:spcAft>
              <a:buClrTx/>
              <a:buSzTx/>
              <a:buFontTx/>
              <a:buNone/>
              <a:tabLst/>
            </a:pPr>
            <a:r>
              <a:rPr lang="en-GB" sz="6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Former : Associate Dean Planning &amp; Development</a:t>
            </a:r>
            <a:endParaRPr kumimoji="0" lang="en-GB" sz="600" b="0" i="0" u="none" strike="noStrike" cap="none" normalizeH="0" baseline="0" dirty="0" smtClean="0">
              <a:ln>
                <a:noFill/>
              </a:ln>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4267200" y="1905000"/>
            <a:ext cx="1600200" cy="646331"/>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Dr. Ng. </a:t>
            </a:r>
            <a:r>
              <a:rPr lang="en-GB" sz="600" dirty="0" err="1" smtClean="0">
                <a:solidFill>
                  <a:schemeClr val="tx2">
                    <a:lumMod val="75000"/>
                  </a:schemeClr>
                </a:solidFill>
                <a:effectLst>
                  <a:outerShdw blurRad="38100" dist="38100" dir="2700000" algn="tl">
                    <a:srgbClr val="000000">
                      <a:alpha val="43137"/>
                    </a:srgbClr>
                  </a:outerShdw>
                </a:effectLst>
              </a:rPr>
              <a:t>Romeji</a:t>
            </a:r>
            <a:r>
              <a:rPr lang="en-GB" sz="600" dirty="0" smtClean="0">
                <a:solidFill>
                  <a:schemeClr val="tx2">
                    <a:lumMod val="75000"/>
                  </a:schemeClr>
                </a:solidFill>
                <a:effectLst>
                  <a:outerShdw blurRad="38100" dist="38100" dir="2700000" algn="tl">
                    <a:srgbClr val="000000">
                      <a:alpha val="43137"/>
                    </a:srgbClr>
                  </a:outerShdw>
                </a:effectLst>
              </a:rPr>
              <a:t>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IIT </a:t>
            </a:r>
            <a:r>
              <a:rPr lang="en-GB" sz="600" dirty="0" err="1" smtClean="0">
                <a:solidFill>
                  <a:schemeClr val="tx2">
                    <a:lumMod val="75000"/>
                  </a:schemeClr>
                </a:solidFill>
                <a:effectLst>
                  <a:outerShdw blurRad="38100" dist="38100" dir="2700000" algn="tl">
                    <a:srgbClr val="000000">
                      <a:alpha val="43137"/>
                    </a:srgbClr>
                  </a:outerShdw>
                </a:effectLst>
              </a:rPr>
              <a:t>Roorkee</a:t>
            </a:r>
            <a:r>
              <a:rPr lang="en-GB" sz="600" dirty="0" smtClean="0">
                <a:solidFill>
                  <a:schemeClr val="tx2">
                    <a:lumMod val="75000"/>
                  </a:schemeClr>
                </a:solidFill>
                <a:effectLst>
                  <a:outerShdw blurRad="38100" dist="38100" dir="2700000" algn="tl">
                    <a:srgbClr val="000000">
                      <a:alpha val="43137"/>
                    </a:srgbClr>
                  </a:outerShdw>
                </a:effectLst>
              </a:rPr>
              <a:t>)</a:t>
            </a:r>
          </a:p>
          <a:p>
            <a:r>
              <a:rPr lang="en-GB" sz="600" dirty="0" smtClean="0">
                <a:solidFill>
                  <a:schemeClr val="tx2">
                    <a:lumMod val="75000"/>
                  </a:schemeClr>
                </a:solidFill>
                <a:effectLst>
                  <a:outerShdw blurRad="38100" dist="38100" dir="2700000" algn="tl">
                    <a:srgbClr val="000000">
                      <a:alpha val="43137"/>
                    </a:srgbClr>
                  </a:outerShdw>
                </a:effectLst>
              </a:rPr>
              <a:t>Former Scientist at ISRO</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Assistant Professor</a:t>
            </a:r>
          </a:p>
          <a:p>
            <a:r>
              <a:rPr lang="en-GB" sz="600" dirty="0" smtClean="0">
                <a:solidFill>
                  <a:schemeClr val="tx2">
                    <a:lumMod val="75000"/>
                  </a:schemeClr>
                </a:solidFill>
                <a:effectLst>
                  <a:outerShdw blurRad="38100" dist="38100" dir="2700000" algn="tl">
                    <a:srgbClr val="000000">
                      <a:alpha val="43137"/>
                    </a:srgbClr>
                  </a:outerShdw>
                </a:effectLst>
              </a:rPr>
              <a:t>Co-ordinator Training &amp; Placement</a:t>
            </a:r>
          </a:p>
          <a:p>
            <a:r>
              <a:rPr lang="en-GB" sz="600" dirty="0" smtClean="0">
                <a:solidFill>
                  <a:schemeClr val="tx2">
                    <a:lumMod val="75000"/>
                  </a:schemeClr>
                </a:solidFill>
                <a:effectLst>
                  <a:outerShdw blurRad="38100" dist="38100" dir="2700000" algn="tl">
                    <a:srgbClr val="000000">
                      <a:alpha val="43137"/>
                    </a:srgbClr>
                  </a:outerShdw>
                </a:effectLst>
              </a:rPr>
              <a:t>BOG Member</a:t>
            </a:r>
          </a:p>
          <a:p>
            <a:r>
              <a:rPr lang="en-GB" sz="600" dirty="0" smtClean="0">
                <a:solidFill>
                  <a:schemeClr val="tx2">
                    <a:lumMod val="75000"/>
                  </a:schemeClr>
                </a:solidFill>
                <a:effectLst>
                  <a:outerShdw blurRad="38100" dist="38100" dir="2700000" algn="tl">
                    <a:srgbClr val="000000">
                      <a:alpha val="43137"/>
                    </a:srgbClr>
                  </a:outerShdw>
                </a:effectLst>
              </a:rPr>
              <a:t>Co-ordinator Solar Panel Cell NIT Manipur</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23" name="TextBox 22"/>
          <p:cNvSpPr txBox="1"/>
          <p:nvPr/>
        </p:nvSpPr>
        <p:spPr>
          <a:xfrm>
            <a:off x="1371600" y="2819400"/>
            <a:ext cx="1905000" cy="553998"/>
          </a:xfrm>
          <a:prstGeom prst="rect">
            <a:avLst/>
          </a:prstGeom>
          <a:noFill/>
        </p:spPr>
        <p:txBody>
          <a:bodyPr wrap="square" rtlCol="0">
            <a:spAutoFit/>
          </a:bodyPr>
          <a:lstStyle/>
          <a:p>
            <a:r>
              <a:rPr lang="en-GB" sz="600" dirty="0" err="1" smtClean="0">
                <a:solidFill>
                  <a:schemeClr val="tx2">
                    <a:lumMod val="75000"/>
                  </a:schemeClr>
                </a:solidFill>
                <a:effectLst>
                  <a:outerShdw blurRad="38100" dist="38100" dir="2700000" algn="tl">
                    <a:srgbClr val="000000">
                      <a:alpha val="43137"/>
                    </a:srgbClr>
                  </a:outerShdw>
                </a:effectLst>
              </a:rPr>
              <a:t>Dr.M.Sunil</a:t>
            </a:r>
            <a:r>
              <a:rPr lang="en-GB" sz="600" dirty="0" smtClean="0">
                <a:solidFill>
                  <a:schemeClr val="tx2">
                    <a:lumMod val="75000"/>
                  </a:schemeClr>
                </a:solidFill>
                <a:effectLst>
                  <a:outerShdw blurRad="38100" dist="38100" dir="2700000" algn="tl">
                    <a:srgbClr val="000000">
                      <a:alpha val="43137"/>
                    </a:srgbClr>
                  </a:outerShdw>
                </a:effectLst>
              </a:rPr>
              <a:t> Singh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NIT </a:t>
            </a:r>
            <a:r>
              <a:rPr lang="en-GB" sz="600" dirty="0" err="1" smtClean="0">
                <a:solidFill>
                  <a:schemeClr val="tx2">
                    <a:lumMod val="75000"/>
                  </a:schemeClr>
                </a:solidFill>
                <a:effectLst>
                  <a:outerShdw blurRad="38100" dist="38100" dir="2700000" algn="tl">
                    <a:srgbClr val="000000">
                      <a:alpha val="43137"/>
                    </a:srgbClr>
                  </a:outerShdw>
                </a:effectLst>
              </a:rPr>
              <a:t>Silchar</a:t>
            </a:r>
            <a:r>
              <a:rPr lang="en-GB" sz="600" dirty="0" smtClean="0">
                <a:solidFill>
                  <a:schemeClr val="tx2">
                    <a:lumMod val="75000"/>
                  </a:schemeClr>
                </a:solidFill>
                <a:effectLst>
                  <a:outerShdw blurRad="38100" dist="38100" dir="2700000" algn="tl">
                    <a:srgbClr val="000000">
                      <a:alpha val="43137"/>
                    </a:srgbClr>
                  </a:outerShdw>
                </a:effectLst>
              </a:rPr>
              <a:t>)</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Assistant Professor </a:t>
            </a:r>
          </a:p>
          <a:p>
            <a:r>
              <a:rPr lang="en-GB" sz="600" dirty="0" smtClean="0">
                <a:solidFill>
                  <a:schemeClr val="tx2">
                    <a:lumMod val="75000"/>
                  </a:schemeClr>
                </a:solidFill>
                <a:effectLst>
                  <a:outerShdw blurRad="38100" dist="38100" dir="2700000" algn="tl">
                    <a:srgbClr val="000000">
                      <a:alpha val="43137"/>
                    </a:srgbClr>
                  </a:outerShdw>
                </a:effectLst>
              </a:rPr>
              <a:t>Examination </a:t>
            </a:r>
            <a:r>
              <a:rPr lang="en-GB" sz="600" dirty="0" smtClean="0">
                <a:solidFill>
                  <a:schemeClr val="tx2">
                    <a:lumMod val="75000"/>
                  </a:schemeClr>
                </a:solidFill>
                <a:effectLst>
                  <a:outerShdw blurRad="38100" dist="38100" dir="2700000" algn="tl">
                    <a:srgbClr val="000000">
                      <a:alpha val="43137"/>
                    </a:srgbClr>
                  </a:outerShdw>
                </a:effectLst>
              </a:rPr>
              <a:t>Co-ordinator</a:t>
            </a:r>
          </a:p>
          <a:p>
            <a:r>
              <a:rPr lang="en-GB" sz="600" dirty="0" smtClean="0">
                <a:solidFill>
                  <a:schemeClr val="tx2">
                    <a:lumMod val="75000"/>
                  </a:schemeClr>
                </a:solidFill>
                <a:effectLst>
                  <a:outerShdw blurRad="38100" dist="38100" dir="2700000" algn="tl">
                    <a:srgbClr val="000000">
                      <a:alpha val="43137"/>
                    </a:srgbClr>
                  </a:outerShdw>
                </a:effectLst>
              </a:rPr>
              <a:t>MOOCs Remote </a:t>
            </a:r>
            <a:r>
              <a:rPr lang="en-GB" sz="600" dirty="0" err="1" smtClean="0">
                <a:solidFill>
                  <a:schemeClr val="tx2">
                    <a:lumMod val="75000"/>
                  </a:schemeClr>
                </a:solidFill>
                <a:effectLst>
                  <a:outerShdw blurRad="38100" dist="38100" dir="2700000" algn="tl">
                    <a:srgbClr val="000000">
                      <a:alpha val="43137"/>
                    </a:srgbClr>
                  </a:outerShdw>
                </a:effectLst>
              </a:rPr>
              <a:t>Center</a:t>
            </a:r>
            <a:r>
              <a:rPr lang="en-GB" sz="600" dirty="0" smtClean="0">
                <a:solidFill>
                  <a:schemeClr val="tx2">
                    <a:lumMod val="75000"/>
                  </a:schemeClr>
                </a:solidFill>
                <a:effectLst>
                  <a:outerShdw blurRad="38100" dist="38100" dir="2700000" algn="tl">
                    <a:srgbClr val="000000">
                      <a:alpha val="43137"/>
                    </a:srgbClr>
                  </a:outerShdw>
                </a:effectLst>
              </a:rPr>
              <a:t> Co-ordinator</a:t>
            </a:r>
          </a:p>
          <a:p>
            <a:r>
              <a:rPr lang="en-GB" sz="600" dirty="0" smtClean="0">
                <a:solidFill>
                  <a:schemeClr val="tx2">
                    <a:lumMod val="75000"/>
                  </a:schemeClr>
                </a:solidFill>
                <a:effectLst>
                  <a:outerShdw blurRad="38100" dist="38100" dir="2700000" algn="tl">
                    <a:srgbClr val="000000">
                      <a:alpha val="43137"/>
                    </a:srgbClr>
                  </a:outerShdw>
                </a:effectLst>
              </a:rPr>
              <a:t>Chairman Innovation Club NIT Manipur </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28" name="TextBox 27"/>
          <p:cNvSpPr txBox="1"/>
          <p:nvPr/>
        </p:nvSpPr>
        <p:spPr>
          <a:xfrm>
            <a:off x="1600200" y="838200"/>
            <a:ext cx="1850186" cy="830997"/>
          </a:xfrm>
          <a:prstGeom prst="rect">
            <a:avLst/>
          </a:prstGeom>
          <a:noFill/>
        </p:spPr>
        <p:txBody>
          <a:bodyPr wrap="non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Dr. Th. </a:t>
            </a:r>
            <a:r>
              <a:rPr lang="en-GB" sz="600" dirty="0" err="1" smtClean="0">
                <a:solidFill>
                  <a:schemeClr val="tx2">
                    <a:lumMod val="75000"/>
                  </a:schemeClr>
                </a:solidFill>
                <a:effectLst>
                  <a:outerShdw blurRad="38100" dist="38100" dir="2700000" algn="tl">
                    <a:srgbClr val="000000">
                      <a:alpha val="43137"/>
                    </a:srgbClr>
                  </a:outerShdw>
                </a:effectLst>
              </a:rPr>
              <a:t>Tamphasana</a:t>
            </a:r>
            <a:r>
              <a:rPr lang="en-GB" sz="600" dirty="0" smtClean="0">
                <a:solidFill>
                  <a:schemeClr val="tx2">
                    <a:lumMod val="75000"/>
                  </a:schemeClr>
                </a:solidFill>
                <a:effectLst>
                  <a:outerShdw blurRad="38100" dist="38100" dir="2700000" algn="tl">
                    <a:srgbClr val="000000">
                      <a:alpha val="43137"/>
                    </a:srgbClr>
                  </a:outerShdw>
                </a:effectLst>
              </a:rPr>
              <a:t> Devi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IIT </a:t>
            </a:r>
            <a:r>
              <a:rPr lang="en-GB" sz="600" dirty="0" err="1" smtClean="0">
                <a:solidFill>
                  <a:schemeClr val="tx2">
                    <a:lumMod val="75000"/>
                  </a:schemeClr>
                </a:solidFill>
                <a:effectLst>
                  <a:outerShdw blurRad="38100" dist="38100" dir="2700000" algn="tl">
                    <a:srgbClr val="000000">
                      <a:alpha val="43137"/>
                    </a:srgbClr>
                  </a:outerShdw>
                </a:effectLst>
              </a:rPr>
              <a:t>Guwahati</a:t>
            </a:r>
            <a:r>
              <a:rPr lang="en-GB" sz="600" dirty="0" smtClean="0">
                <a:solidFill>
                  <a:schemeClr val="tx2">
                    <a:lumMod val="75000"/>
                  </a:schemeClr>
                </a:solidFill>
                <a:effectLst>
                  <a:outerShdw blurRad="38100" dist="38100" dir="2700000" algn="tl">
                    <a:srgbClr val="000000">
                      <a:alpha val="43137"/>
                    </a:srgbClr>
                  </a:outerShdw>
                </a:effectLst>
              </a:rPr>
              <a:t>)</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Assistant </a:t>
            </a:r>
            <a:r>
              <a:rPr lang="en-GB" sz="600" dirty="0" smtClean="0">
                <a:solidFill>
                  <a:schemeClr val="tx2">
                    <a:lumMod val="75000"/>
                  </a:schemeClr>
                </a:solidFill>
                <a:effectLst>
                  <a:outerShdw blurRad="38100" dist="38100" dir="2700000" algn="tl">
                    <a:srgbClr val="000000">
                      <a:alpha val="43137"/>
                    </a:srgbClr>
                  </a:outerShdw>
                </a:effectLst>
              </a:rPr>
              <a:t>Professor</a:t>
            </a:r>
          </a:p>
          <a:p>
            <a:r>
              <a:rPr lang="en-GB" sz="600" dirty="0" smtClean="0">
                <a:solidFill>
                  <a:schemeClr val="tx2">
                    <a:lumMod val="75000"/>
                  </a:schemeClr>
                </a:solidFill>
                <a:effectLst>
                  <a:outerShdw blurRad="38100" dist="38100" dir="2700000" algn="tl">
                    <a:srgbClr val="000000">
                      <a:alpha val="43137"/>
                    </a:srgbClr>
                  </a:outerShdw>
                </a:effectLst>
              </a:rPr>
              <a:t>Head of Department</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Former</a:t>
            </a:r>
            <a:r>
              <a:rPr lang="en-GB" sz="600" dirty="0" smtClean="0">
                <a:solidFill>
                  <a:schemeClr val="tx2">
                    <a:lumMod val="75000"/>
                  </a:schemeClr>
                </a:solidFill>
                <a:effectLst>
                  <a:outerShdw blurRad="38100" dist="38100" dir="2700000" algn="tl">
                    <a:srgbClr val="000000">
                      <a:alpha val="43137"/>
                    </a:srgbClr>
                  </a:outerShdw>
                </a:effectLst>
              </a:rPr>
              <a:t>: Departmental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admission co-ordinator</a:t>
            </a:r>
          </a:p>
          <a:p>
            <a:r>
              <a:rPr lang="en-GB" sz="600" dirty="0" smtClean="0">
                <a:solidFill>
                  <a:schemeClr val="tx2">
                    <a:lumMod val="75000"/>
                  </a:schemeClr>
                </a:solidFill>
                <a:effectLst>
                  <a:outerShdw blurRad="38100" dist="38100" dir="2700000" algn="tl">
                    <a:srgbClr val="000000">
                      <a:alpha val="43137"/>
                    </a:srgbClr>
                  </a:outerShdw>
                </a:effectLst>
              </a:rPr>
              <a:t>                Member </a:t>
            </a:r>
            <a:r>
              <a:rPr lang="en-GB" sz="600" dirty="0" smtClean="0">
                <a:solidFill>
                  <a:schemeClr val="tx2">
                    <a:lumMod val="75000"/>
                  </a:schemeClr>
                </a:solidFill>
                <a:effectLst>
                  <a:outerShdw blurRad="38100" dist="38100" dir="2700000" algn="tl">
                    <a:srgbClr val="000000">
                      <a:alpha val="43137"/>
                    </a:srgbClr>
                  </a:outerShdw>
                </a:effectLst>
              </a:rPr>
              <a:t>Institute Purchasing Committee</a:t>
            </a:r>
          </a:p>
          <a:p>
            <a:r>
              <a:rPr lang="en-GB" sz="600" dirty="0" smtClean="0">
                <a:solidFill>
                  <a:schemeClr val="tx2">
                    <a:lumMod val="75000"/>
                  </a:schemeClr>
                </a:solidFill>
                <a:effectLst>
                  <a:outerShdw blurRad="38100" dist="38100" dir="2700000" algn="tl">
                    <a:srgbClr val="000000">
                      <a:alpha val="43137"/>
                    </a:srgbClr>
                  </a:outerShdw>
                </a:effectLst>
              </a:rPr>
              <a:t>                Member </a:t>
            </a:r>
            <a:r>
              <a:rPr lang="en-GB" sz="600" dirty="0" smtClean="0">
                <a:solidFill>
                  <a:schemeClr val="tx2">
                    <a:lumMod val="75000"/>
                  </a:schemeClr>
                </a:solidFill>
                <a:effectLst>
                  <a:outerShdw blurRad="38100" dist="38100" dir="2700000" algn="tl">
                    <a:srgbClr val="000000">
                      <a:alpha val="43137"/>
                    </a:srgbClr>
                  </a:outerShdw>
                </a:effectLst>
              </a:rPr>
              <a:t>Boy’s Hostel disciplinary committee</a:t>
            </a:r>
          </a:p>
          <a:p>
            <a:endParaRPr lang="en-GB" sz="600" dirty="0" smtClean="0">
              <a:solidFill>
                <a:schemeClr val="tx2">
                  <a:lumMod val="75000"/>
                </a:schemeClr>
              </a:solidFill>
              <a:effectLst>
                <a:outerShdw blurRad="38100" dist="38100" dir="2700000" algn="tl">
                  <a:srgbClr val="000000">
                    <a:alpha val="43137"/>
                  </a:srgbClr>
                </a:outerShdw>
              </a:effectLst>
            </a:endParaRPr>
          </a:p>
          <a:p>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29" name="TextBox 28"/>
          <p:cNvSpPr txBox="1"/>
          <p:nvPr/>
        </p:nvSpPr>
        <p:spPr>
          <a:xfrm>
            <a:off x="4267200" y="2743200"/>
            <a:ext cx="1371600" cy="369332"/>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Dr. W. Victory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NIT </a:t>
            </a:r>
            <a:r>
              <a:rPr lang="en-GB" sz="600" dirty="0" err="1" smtClean="0">
                <a:solidFill>
                  <a:schemeClr val="tx2">
                    <a:lumMod val="75000"/>
                  </a:schemeClr>
                </a:solidFill>
                <a:effectLst>
                  <a:outerShdw blurRad="38100" dist="38100" dir="2700000" algn="tl">
                    <a:srgbClr val="000000">
                      <a:alpha val="43137"/>
                    </a:srgbClr>
                  </a:outerShdw>
                </a:effectLst>
              </a:rPr>
              <a:t>Silchar</a:t>
            </a:r>
            <a:r>
              <a:rPr lang="en-GB" sz="600" dirty="0" smtClean="0">
                <a:solidFill>
                  <a:schemeClr val="tx2">
                    <a:lumMod val="75000"/>
                  </a:schemeClr>
                </a:solidFill>
                <a:effectLst>
                  <a:outerShdw blurRad="38100" dist="38100" dir="2700000" algn="tl">
                    <a:srgbClr val="000000">
                      <a:alpha val="43137"/>
                    </a:srgbClr>
                  </a:outerShdw>
                </a:effectLst>
              </a:rPr>
              <a:t>)</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Lecturer</a:t>
            </a:r>
          </a:p>
          <a:p>
            <a:r>
              <a:rPr lang="en-GB" sz="600" dirty="0" smtClean="0">
                <a:solidFill>
                  <a:schemeClr val="tx2">
                    <a:lumMod val="75000"/>
                  </a:schemeClr>
                </a:solidFill>
                <a:effectLst>
                  <a:outerShdw blurRad="38100" dist="38100" dir="2700000" algn="tl">
                    <a:srgbClr val="000000">
                      <a:alpha val="43137"/>
                    </a:srgbClr>
                  </a:outerShdw>
                </a:effectLst>
              </a:rPr>
              <a:t>Transportation engineering</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0" name="TextBox 29"/>
          <p:cNvSpPr txBox="1"/>
          <p:nvPr/>
        </p:nvSpPr>
        <p:spPr>
          <a:xfrm>
            <a:off x="1447800" y="4572000"/>
            <a:ext cx="13716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Ms. S. </a:t>
            </a:r>
            <a:r>
              <a:rPr lang="en-GB" sz="600" dirty="0" err="1" smtClean="0">
                <a:solidFill>
                  <a:schemeClr val="tx2">
                    <a:lumMod val="75000"/>
                  </a:schemeClr>
                </a:solidFill>
                <a:effectLst>
                  <a:outerShdw blurRad="38100" dist="38100" dir="2700000" algn="tl">
                    <a:srgbClr val="000000">
                      <a:alpha val="43137"/>
                    </a:srgbClr>
                  </a:outerShdw>
                </a:effectLst>
              </a:rPr>
              <a:t>Pipileima</a:t>
            </a:r>
            <a:r>
              <a:rPr lang="en-GB" sz="600" dirty="0" smtClean="0">
                <a:solidFill>
                  <a:schemeClr val="tx2">
                    <a:lumMod val="75000"/>
                  </a:schemeClr>
                </a:solidFill>
                <a:effectLst>
                  <a:outerShdw blurRad="38100" dist="38100" dir="2700000" algn="tl">
                    <a:srgbClr val="000000">
                      <a:alpha val="43137"/>
                    </a:srgbClr>
                  </a:outerShdw>
                </a:effectLst>
              </a:rPr>
              <a:t> </a:t>
            </a:r>
          </a:p>
          <a:p>
            <a:r>
              <a:rPr lang="en-GB" sz="600" dirty="0" smtClean="0">
                <a:solidFill>
                  <a:schemeClr val="tx2">
                    <a:lumMod val="75000"/>
                  </a:schemeClr>
                </a:solidFill>
                <a:effectLst>
                  <a:outerShdw blurRad="38100" dist="38100" dir="2700000" algn="tl">
                    <a:srgbClr val="000000">
                      <a:alpha val="43137"/>
                    </a:srgbClr>
                  </a:outerShdw>
                </a:effectLst>
              </a:rPr>
              <a:t>(Pursuing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NIT Manipur)</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Lecturer</a:t>
            </a:r>
          </a:p>
          <a:p>
            <a:r>
              <a:rPr lang="en-GB" sz="600" dirty="0" smtClean="0">
                <a:solidFill>
                  <a:schemeClr val="tx2">
                    <a:lumMod val="75000"/>
                  </a:schemeClr>
                </a:solidFill>
                <a:effectLst>
                  <a:outerShdw blurRad="38100" dist="38100" dir="2700000" algn="tl">
                    <a:srgbClr val="000000">
                      <a:alpha val="43137"/>
                    </a:srgbClr>
                  </a:outerShdw>
                </a:effectLst>
              </a:rPr>
              <a:t>Environmental engineering</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1" name="TextBox 30"/>
          <p:cNvSpPr txBox="1"/>
          <p:nvPr/>
        </p:nvSpPr>
        <p:spPr>
          <a:xfrm>
            <a:off x="4267200" y="3657600"/>
            <a:ext cx="1295400" cy="461665"/>
          </a:xfrm>
          <a:prstGeom prst="rect">
            <a:avLst/>
          </a:prstGeom>
          <a:noFill/>
        </p:spPr>
        <p:txBody>
          <a:bodyPr wrap="square" rtlCol="0">
            <a:spAutoFit/>
          </a:bodyPr>
          <a:lstStyle/>
          <a:p>
            <a:r>
              <a:rPr lang="en-GB" sz="600" dirty="0" err="1" smtClean="0">
                <a:solidFill>
                  <a:schemeClr val="tx2">
                    <a:lumMod val="75000"/>
                  </a:schemeClr>
                </a:solidFill>
                <a:effectLst>
                  <a:outerShdw blurRad="38100" dist="38100" dir="2700000" algn="tl">
                    <a:srgbClr val="000000">
                      <a:alpha val="43137"/>
                    </a:srgbClr>
                  </a:outerShdw>
                </a:effectLst>
              </a:rPr>
              <a:t>Mr.Kh</a:t>
            </a:r>
            <a:r>
              <a:rPr lang="en-GB" sz="600" dirty="0" smtClean="0">
                <a:solidFill>
                  <a:schemeClr val="tx2">
                    <a:lumMod val="75000"/>
                  </a:schemeClr>
                </a:solidFill>
                <a:effectLst>
                  <a:outerShdw blurRad="38100" dist="38100" dir="2700000" algn="tl">
                    <a:srgbClr val="000000">
                      <a:alpha val="43137"/>
                    </a:srgbClr>
                  </a:outerShdw>
                </a:effectLst>
              </a:rPr>
              <a:t>. </a:t>
            </a:r>
            <a:r>
              <a:rPr lang="en-GB" sz="600" dirty="0" err="1" smtClean="0">
                <a:solidFill>
                  <a:schemeClr val="tx2">
                    <a:lumMod val="75000"/>
                  </a:schemeClr>
                </a:solidFill>
                <a:effectLst>
                  <a:outerShdw blurRad="38100" dist="38100" dir="2700000" algn="tl">
                    <a:srgbClr val="000000">
                      <a:alpha val="43137"/>
                    </a:srgbClr>
                  </a:outerShdw>
                </a:effectLst>
              </a:rPr>
              <a:t>Sachidananda</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(Pursuing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IIT </a:t>
            </a:r>
            <a:r>
              <a:rPr lang="en-GB" sz="600" dirty="0" err="1" smtClean="0">
                <a:solidFill>
                  <a:schemeClr val="tx2">
                    <a:lumMod val="75000"/>
                  </a:schemeClr>
                </a:solidFill>
                <a:effectLst>
                  <a:outerShdw blurRad="38100" dist="38100" dir="2700000" algn="tl">
                    <a:srgbClr val="000000">
                      <a:alpha val="43137"/>
                    </a:srgbClr>
                  </a:outerShdw>
                </a:effectLst>
              </a:rPr>
              <a:t>Gauwahati</a:t>
            </a:r>
            <a:r>
              <a:rPr lang="en-GB" sz="600" dirty="0" smtClean="0">
                <a:solidFill>
                  <a:schemeClr val="tx2">
                    <a:lumMod val="75000"/>
                  </a:schemeClr>
                </a:solidFill>
                <a:effectLst>
                  <a:outerShdw blurRad="38100" dist="38100" dir="2700000" algn="tl">
                    <a:srgbClr val="000000">
                      <a:alpha val="43137"/>
                    </a:srgbClr>
                  </a:outerShdw>
                </a:effectLst>
              </a:rPr>
              <a:t>)</a:t>
            </a:r>
          </a:p>
          <a:p>
            <a:r>
              <a:rPr lang="en-GB" sz="600" dirty="0" smtClean="0">
                <a:solidFill>
                  <a:schemeClr val="tx2">
                    <a:lumMod val="75000"/>
                  </a:schemeClr>
                </a:solidFill>
                <a:effectLst>
                  <a:outerShdw blurRad="38100" dist="38100" dir="2700000" algn="tl">
                    <a:srgbClr val="000000">
                      <a:alpha val="43137"/>
                    </a:srgbClr>
                  </a:outerShdw>
                </a:effectLst>
              </a:rPr>
              <a:t>Lecturer</a:t>
            </a:r>
          </a:p>
          <a:p>
            <a:r>
              <a:rPr lang="en-GB" sz="600" dirty="0" smtClean="0">
                <a:solidFill>
                  <a:schemeClr val="tx2">
                    <a:lumMod val="75000"/>
                  </a:schemeClr>
                </a:solidFill>
                <a:effectLst>
                  <a:outerShdw blurRad="38100" dist="38100" dir="2700000" algn="tl">
                    <a:srgbClr val="000000">
                      <a:alpha val="43137"/>
                    </a:srgbClr>
                  </a:outerShdw>
                </a:effectLst>
              </a:rPr>
              <a:t>Structural engineering</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2" name="TextBox 31"/>
          <p:cNvSpPr txBox="1"/>
          <p:nvPr/>
        </p:nvSpPr>
        <p:spPr>
          <a:xfrm>
            <a:off x="1447800" y="3657600"/>
            <a:ext cx="16002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Mr. M. </a:t>
            </a:r>
            <a:r>
              <a:rPr lang="en-GB" sz="600" dirty="0" err="1" smtClean="0">
                <a:solidFill>
                  <a:schemeClr val="tx2">
                    <a:lumMod val="75000"/>
                  </a:schemeClr>
                </a:solidFill>
                <a:effectLst>
                  <a:outerShdw blurRad="38100" dist="38100" dir="2700000" algn="tl">
                    <a:srgbClr val="000000">
                      <a:alpha val="43137"/>
                    </a:srgbClr>
                  </a:outerShdw>
                </a:effectLst>
              </a:rPr>
              <a:t>Nongthouba</a:t>
            </a:r>
            <a:r>
              <a:rPr lang="en-GB" sz="600" dirty="0" smtClean="0">
                <a:solidFill>
                  <a:schemeClr val="tx2">
                    <a:lumMod val="75000"/>
                  </a:schemeClr>
                </a:solidFill>
                <a:effectLst>
                  <a:outerShdw blurRad="38100" dist="38100" dir="2700000" algn="tl">
                    <a:srgbClr val="000000">
                      <a:alpha val="43137"/>
                    </a:srgbClr>
                  </a:outerShdw>
                </a:effectLst>
              </a:rPr>
              <a:t> </a:t>
            </a:r>
          </a:p>
          <a:p>
            <a:r>
              <a:rPr lang="en-GB" sz="600" dirty="0" smtClean="0">
                <a:solidFill>
                  <a:schemeClr val="tx2">
                    <a:lumMod val="75000"/>
                  </a:schemeClr>
                </a:solidFill>
                <a:effectLst>
                  <a:outerShdw blurRad="38100" dist="38100" dir="2700000" algn="tl">
                    <a:srgbClr val="000000">
                      <a:alpha val="43137"/>
                    </a:srgbClr>
                  </a:outerShdw>
                </a:effectLst>
              </a:rPr>
              <a:t>(Pursuing </a:t>
            </a:r>
            <a:r>
              <a:rPr lang="en-GB" sz="600" dirty="0" err="1" smtClean="0">
                <a:solidFill>
                  <a:schemeClr val="tx2">
                    <a:lumMod val="75000"/>
                  </a:schemeClr>
                </a:solidFill>
                <a:effectLst>
                  <a:outerShdw blurRad="38100" dist="38100" dir="2700000" algn="tl">
                    <a:srgbClr val="000000">
                      <a:alpha val="43137"/>
                    </a:srgbClr>
                  </a:outerShdw>
                </a:effectLst>
              </a:rPr>
              <a:t>Ph.D</a:t>
            </a:r>
            <a:r>
              <a:rPr lang="en-GB" sz="600" dirty="0" smtClean="0">
                <a:solidFill>
                  <a:schemeClr val="tx2">
                    <a:lumMod val="75000"/>
                  </a:schemeClr>
                </a:solidFill>
                <a:effectLst>
                  <a:outerShdw blurRad="38100" dist="38100" dir="2700000" algn="tl">
                    <a:srgbClr val="000000">
                      <a:alpha val="43137"/>
                    </a:srgbClr>
                  </a:outerShdw>
                </a:effectLst>
              </a:rPr>
              <a:t>, NIT </a:t>
            </a:r>
            <a:r>
              <a:rPr lang="en-GB" sz="600" dirty="0" err="1" smtClean="0">
                <a:solidFill>
                  <a:schemeClr val="tx2">
                    <a:lumMod val="75000"/>
                  </a:schemeClr>
                </a:solidFill>
                <a:effectLst>
                  <a:outerShdw blurRad="38100" dist="38100" dir="2700000" algn="tl">
                    <a:srgbClr val="000000">
                      <a:alpha val="43137"/>
                    </a:srgbClr>
                  </a:outerShdw>
                </a:effectLst>
              </a:rPr>
              <a:t>Silchar</a:t>
            </a:r>
            <a:r>
              <a:rPr lang="en-GB" sz="600" dirty="0" smtClean="0">
                <a:solidFill>
                  <a:schemeClr val="tx2">
                    <a:lumMod val="75000"/>
                  </a:schemeClr>
                </a:solidFill>
                <a:effectLst>
                  <a:outerShdw blurRad="38100" dist="38100" dir="2700000" algn="tl">
                    <a:srgbClr val="000000">
                      <a:alpha val="43137"/>
                    </a:srgbClr>
                  </a:outerShdw>
                </a:effectLst>
              </a:rPr>
              <a:t>)</a:t>
            </a:r>
          </a:p>
          <a:p>
            <a:r>
              <a:rPr lang="en-GB" sz="600" dirty="0" smtClean="0">
                <a:solidFill>
                  <a:schemeClr val="tx2">
                    <a:lumMod val="75000"/>
                  </a:schemeClr>
                </a:solidFill>
                <a:effectLst>
                  <a:outerShdw blurRad="38100" dist="38100" dir="2700000" algn="tl">
                    <a:srgbClr val="000000">
                      <a:alpha val="43137"/>
                    </a:srgbClr>
                  </a:outerShdw>
                </a:effectLst>
              </a:rPr>
              <a:t>Lecturer</a:t>
            </a:r>
          </a:p>
          <a:p>
            <a:r>
              <a:rPr lang="en-GB" sz="600" dirty="0" smtClean="0">
                <a:solidFill>
                  <a:schemeClr val="tx2">
                    <a:lumMod val="75000"/>
                  </a:schemeClr>
                </a:solidFill>
                <a:effectLst>
                  <a:outerShdw blurRad="38100" dist="38100" dir="2700000" algn="tl">
                    <a:srgbClr val="000000">
                      <a:alpha val="43137"/>
                    </a:srgbClr>
                  </a:outerShdw>
                </a:effectLst>
              </a:rPr>
              <a:t>Structural engineering</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3" name="TextBox 32"/>
          <p:cNvSpPr txBox="1"/>
          <p:nvPr/>
        </p:nvSpPr>
        <p:spPr>
          <a:xfrm>
            <a:off x="4267200" y="4572000"/>
            <a:ext cx="16002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Mr. I. </a:t>
            </a:r>
            <a:r>
              <a:rPr lang="en-GB" sz="600" dirty="0" err="1" smtClean="0">
                <a:solidFill>
                  <a:schemeClr val="tx2">
                    <a:lumMod val="75000"/>
                  </a:schemeClr>
                </a:solidFill>
                <a:effectLst>
                  <a:outerShdw blurRad="38100" dist="38100" dir="2700000" algn="tl">
                    <a:srgbClr val="000000">
                      <a:alpha val="43137"/>
                    </a:srgbClr>
                  </a:outerShdw>
                </a:effectLst>
              </a:rPr>
              <a:t>Bigyananda</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 (Pursuing </a:t>
            </a:r>
            <a:r>
              <a:rPr lang="en-GB" sz="600" dirty="0" err="1" smtClean="0">
                <a:solidFill>
                  <a:schemeClr val="tx2">
                    <a:lumMod val="75000"/>
                  </a:schemeClr>
                </a:solidFill>
                <a:effectLst>
                  <a:outerShdw blurRad="38100" dist="38100" dir="2700000" algn="tl">
                    <a:srgbClr val="000000">
                      <a:alpha val="43137"/>
                    </a:srgbClr>
                  </a:outerShdw>
                </a:effectLst>
              </a:rPr>
              <a:t>M.Tech</a:t>
            </a:r>
            <a:r>
              <a:rPr lang="en-GB" sz="600" dirty="0" smtClean="0">
                <a:solidFill>
                  <a:schemeClr val="tx2">
                    <a:lumMod val="75000"/>
                  </a:schemeClr>
                </a:solidFill>
                <a:effectLst>
                  <a:outerShdw blurRad="38100" dist="38100" dir="2700000" algn="tl">
                    <a:srgbClr val="000000">
                      <a:alpha val="43137"/>
                    </a:srgbClr>
                  </a:outerShdw>
                </a:effectLst>
              </a:rPr>
              <a:t>, NIT Manipur)</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Technical Assistant</a:t>
            </a:r>
          </a:p>
          <a:p>
            <a:r>
              <a:rPr lang="en-GB" sz="600" dirty="0" smtClean="0">
                <a:solidFill>
                  <a:schemeClr val="tx2">
                    <a:lumMod val="75000"/>
                  </a:schemeClr>
                </a:solidFill>
                <a:effectLst>
                  <a:outerShdw blurRad="38100" dist="38100" dir="2700000" algn="tl">
                    <a:srgbClr val="000000">
                      <a:alpha val="43137"/>
                    </a:srgbClr>
                  </a:outerShdw>
                </a:effectLst>
              </a:rPr>
              <a:t>Transportation &amp; Surveying Lab</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4" name="TextBox 33"/>
          <p:cNvSpPr txBox="1"/>
          <p:nvPr/>
        </p:nvSpPr>
        <p:spPr>
          <a:xfrm>
            <a:off x="1447800" y="5486400"/>
            <a:ext cx="15240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Mr.Koroungamba </a:t>
            </a:r>
            <a:r>
              <a:rPr lang="en-GB" sz="600" dirty="0" err="1" smtClean="0">
                <a:solidFill>
                  <a:schemeClr val="tx2">
                    <a:lumMod val="75000"/>
                  </a:schemeClr>
                </a:solidFill>
                <a:effectLst>
                  <a:outerShdw blurRad="38100" dist="38100" dir="2700000" algn="tl">
                    <a:srgbClr val="000000">
                      <a:alpha val="43137"/>
                    </a:srgbClr>
                  </a:outerShdw>
                </a:effectLst>
              </a:rPr>
              <a:t>Laishram</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(Pursuing </a:t>
            </a:r>
            <a:r>
              <a:rPr lang="en-GB" sz="600" dirty="0" err="1" smtClean="0">
                <a:solidFill>
                  <a:schemeClr val="tx2">
                    <a:lumMod val="75000"/>
                  </a:schemeClr>
                </a:solidFill>
                <a:effectLst>
                  <a:outerShdw blurRad="38100" dist="38100" dir="2700000" algn="tl">
                    <a:srgbClr val="000000">
                      <a:alpha val="43137"/>
                    </a:srgbClr>
                  </a:outerShdw>
                </a:effectLst>
              </a:rPr>
              <a:t>M.Tech</a:t>
            </a:r>
            <a:r>
              <a:rPr lang="en-GB" sz="600" dirty="0" smtClean="0">
                <a:solidFill>
                  <a:schemeClr val="tx2">
                    <a:lumMod val="75000"/>
                  </a:schemeClr>
                </a:solidFill>
                <a:effectLst>
                  <a:outerShdw blurRad="38100" dist="38100" dir="2700000" algn="tl">
                    <a:srgbClr val="000000">
                      <a:alpha val="43137"/>
                    </a:srgbClr>
                  </a:outerShdw>
                </a:effectLst>
              </a:rPr>
              <a:t>, NIT Manipur)</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Technical Assistant</a:t>
            </a:r>
          </a:p>
          <a:p>
            <a:r>
              <a:rPr lang="en-GB" sz="600" dirty="0" smtClean="0">
                <a:solidFill>
                  <a:schemeClr val="tx2">
                    <a:lumMod val="75000"/>
                  </a:schemeClr>
                </a:solidFill>
                <a:effectLst>
                  <a:outerShdw blurRad="38100" dist="38100" dir="2700000" algn="tl">
                    <a:srgbClr val="000000">
                      <a:alpha val="43137"/>
                    </a:srgbClr>
                  </a:outerShdw>
                </a:effectLst>
              </a:rPr>
              <a:t>Fluid Mechanics &amp; Hydraulics Lab</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5" name="TextBox 34"/>
          <p:cNvSpPr txBox="1"/>
          <p:nvPr/>
        </p:nvSpPr>
        <p:spPr>
          <a:xfrm>
            <a:off x="1447800" y="6400800"/>
            <a:ext cx="18288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Ms. N. </a:t>
            </a:r>
            <a:r>
              <a:rPr lang="en-GB" sz="600" dirty="0" err="1" smtClean="0">
                <a:solidFill>
                  <a:schemeClr val="tx2">
                    <a:lumMod val="75000"/>
                  </a:schemeClr>
                </a:solidFill>
                <a:effectLst>
                  <a:outerShdw blurRad="38100" dist="38100" dir="2700000" algn="tl">
                    <a:srgbClr val="000000">
                      <a:alpha val="43137"/>
                    </a:srgbClr>
                  </a:outerShdw>
                </a:effectLst>
              </a:rPr>
              <a:t>Bidyamani</a:t>
            </a:r>
            <a:r>
              <a:rPr lang="en-GB" sz="600" dirty="0" smtClean="0">
                <a:solidFill>
                  <a:schemeClr val="tx2">
                    <a:lumMod val="75000"/>
                  </a:schemeClr>
                </a:solidFill>
                <a:effectLst>
                  <a:outerShdw blurRad="38100" dist="38100" dir="2700000" algn="tl">
                    <a:srgbClr val="000000">
                      <a:alpha val="43137"/>
                    </a:srgbClr>
                  </a:outerShdw>
                </a:effectLst>
              </a:rPr>
              <a:t> </a:t>
            </a:r>
            <a:r>
              <a:rPr lang="en-GB" sz="600" dirty="0" err="1" smtClean="0">
                <a:solidFill>
                  <a:schemeClr val="tx2">
                    <a:lumMod val="75000"/>
                  </a:schemeClr>
                </a:solidFill>
                <a:effectLst>
                  <a:outerShdw blurRad="38100" dist="38100" dir="2700000" algn="tl">
                    <a:srgbClr val="000000">
                      <a:alpha val="43137"/>
                    </a:srgbClr>
                  </a:outerShdw>
                </a:effectLst>
              </a:rPr>
              <a:t>Chanu</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a:t>
            </a:r>
            <a:r>
              <a:rPr lang="en-GB" sz="600" dirty="0" err="1" smtClean="0">
                <a:solidFill>
                  <a:schemeClr val="tx2">
                    <a:lumMod val="75000"/>
                  </a:schemeClr>
                </a:solidFill>
                <a:effectLst>
                  <a:outerShdw blurRad="38100" dist="38100" dir="2700000" algn="tl">
                    <a:srgbClr val="000000">
                      <a:alpha val="43137"/>
                    </a:srgbClr>
                  </a:outerShdw>
                </a:effectLst>
              </a:rPr>
              <a:t>B.Tech</a:t>
            </a:r>
            <a:r>
              <a:rPr lang="en-GB" sz="600" dirty="0" smtClean="0">
                <a:solidFill>
                  <a:schemeClr val="tx2">
                    <a:lumMod val="75000"/>
                  </a:schemeClr>
                </a:solidFill>
                <a:effectLst>
                  <a:outerShdw blurRad="38100" dist="38100" dir="2700000" algn="tl">
                    <a:srgbClr val="000000">
                      <a:alpha val="43137"/>
                    </a:srgbClr>
                  </a:outerShdw>
                </a:effectLst>
              </a:rPr>
              <a:t>, Anna University)</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Technical Assistant</a:t>
            </a:r>
          </a:p>
          <a:p>
            <a:r>
              <a:rPr lang="en-GB" sz="600" dirty="0" smtClean="0">
                <a:solidFill>
                  <a:schemeClr val="tx2">
                    <a:lumMod val="75000"/>
                  </a:schemeClr>
                </a:solidFill>
                <a:effectLst>
                  <a:outerShdw blurRad="38100" dist="38100" dir="2700000" algn="tl">
                    <a:srgbClr val="000000">
                      <a:alpha val="43137"/>
                    </a:srgbClr>
                  </a:outerShdw>
                </a:effectLst>
              </a:rPr>
              <a:t>Geotechnical &amp; Structural Lab</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6" name="TextBox 35"/>
          <p:cNvSpPr txBox="1"/>
          <p:nvPr/>
        </p:nvSpPr>
        <p:spPr>
          <a:xfrm>
            <a:off x="4267200" y="6400800"/>
            <a:ext cx="1447800" cy="461665"/>
          </a:xfrm>
          <a:prstGeom prst="rect">
            <a:avLst/>
          </a:prstGeom>
          <a:noFill/>
        </p:spPr>
        <p:txBody>
          <a:bodyPr wrap="square" rtlCol="0">
            <a:spAutoFit/>
          </a:bodyPr>
          <a:lstStyle/>
          <a:p>
            <a:r>
              <a:rPr lang="en-GB" sz="600" dirty="0" smtClean="0">
                <a:solidFill>
                  <a:schemeClr val="tx2">
                    <a:lumMod val="75000"/>
                  </a:schemeClr>
                </a:solidFill>
                <a:effectLst>
                  <a:outerShdw blurRad="38100" dist="38100" dir="2700000" algn="tl">
                    <a:srgbClr val="000000">
                      <a:alpha val="43137"/>
                    </a:srgbClr>
                  </a:outerShdw>
                </a:effectLst>
              </a:rPr>
              <a:t>Ms. P. </a:t>
            </a:r>
            <a:r>
              <a:rPr lang="en-GB" sz="600" dirty="0" err="1" smtClean="0">
                <a:solidFill>
                  <a:schemeClr val="tx2">
                    <a:lumMod val="75000"/>
                  </a:schemeClr>
                </a:solidFill>
                <a:effectLst>
                  <a:outerShdw blurRad="38100" dist="38100" dir="2700000" algn="tl">
                    <a:srgbClr val="000000">
                      <a:alpha val="43137"/>
                    </a:srgbClr>
                  </a:outerShdw>
                </a:effectLst>
              </a:rPr>
              <a:t>Jesiada</a:t>
            </a:r>
            <a:endParaRPr lang="en-GB"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a:t>
            </a:r>
            <a:r>
              <a:rPr lang="en-GB" sz="600" dirty="0" err="1" smtClean="0">
                <a:solidFill>
                  <a:schemeClr val="tx2">
                    <a:lumMod val="75000"/>
                  </a:schemeClr>
                </a:solidFill>
                <a:effectLst>
                  <a:outerShdw blurRad="38100" dist="38100" dir="2700000" algn="tl">
                    <a:srgbClr val="000000">
                      <a:alpha val="43137"/>
                    </a:srgbClr>
                  </a:outerShdw>
                </a:effectLst>
              </a:rPr>
              <a:t>B.Tech</a:t>
            </a:r>
            <a:r>
              <a:rPr lang="en-GB" sz="600" dirty="0" smtClean="0">
                <a:solidFill>
                  <a:schemeClr val="tx2">
                    <a:lumMod val="75000"/>
                  </a:schemeClr>
                </a:solidFill>
                <a:effectLst>
                  <a:outerShdw blurRad="38100" dist="38100" dir="2700000" algn="tl">
                    <a:srgbClr val="000000">
                      <a:alpha val="43137"/>
                    </a:srgbClr>
                  </a:outerShdw>
                </a:effectLst>
              </a:rPr>
              <a:t>, Manipur University)</a:t>
            </a:r>
            <a:endParaRPr lang="en-US" sz="600" dirty="0" smtClean="0">
              <a:solidFill>
                <a:schemeClr val="tx2">
                  <a:lumMod val="75000"/>
                </a:schemeClr>
              </a:solidFill>
              <a:effectLst>
                <a:outerShdw blurRad="38100" dist="38100" dir="2700000" algn="tl">
                  <a:srgbClr val="000000">
                    <a:alpha val="43137"/>
                  </a:srgbClr>
                </a:outerShdw>
              </a:effectLst>
            </a:endParaRPr>
          </a:p>
          <a:p>
            <a:r>
              <a:rPr lang="en-GB" sz="600" dirty="0" smtClean="0">
                <a:solidFill>
                  <a:schemeClr val="tx2">
                    <a:lumMod val="75000"/>
                  </a:schemeClr>
                </a:solidFill>
                <a:effectLst>
                  <a:outerShdw blurRad="38100" dist="38100" dir="2700000" algn="tl">
                    <a:srgbClr val="000000">
                      <a:alpha val="43137"/>
                    </a:srgbClr>
                  </a:outerShdw>
                </a:effectLst>
              </a:rPr>
              <a:t>Technical Assistant</a:t>
            </a:r>
          </a:p>
          <a:p>
            <a:r>
              <a:rPr lang="en-GB" sz="600" dirty="0" smtClean="0">
                <a:solidFill>
                  <a:schemeClr val="tx2">
                    <a:lumMod val="75000"/>
                  </a:schemeClr>
                </a:solidFill>
                <a:effectLst>
                  <a:outerShdw blurRad="38100" dist="38100" dir="2700000" algn="tl">
                    <a:srgbClr val="000000">
                      <a:alpha val="43137"/>
                    </a:srgbClr>
                  </a:outerShdw>
                </a:effectLst>
              </a:rPr>
              <a:t>Material &amp; Computational Lab</a:t>
            </a:r>
            <a:endParaRPr lang="en-US" sz="600" dirty="0">
              <a:solidFill>
                <a:schemeClr val="tx2">
                  <a:lumMod val="75000"/>
                </a:schemeClr>
              </a:solidFill>
              <a:effectLst>
                <a:outerShdw blurRad="38100" dist="38100" dir="2700000" algn="tl">
                  <a:srgbClr val="000000">
                    <a:alpha val="43137"/>
                  </a:srgbClr>
                </a:outerShdw>
              </a:effectLst>
            </a:endParaRPr>
          </a:p>
        </p:txBody>
      </p:sp>
      <p:sp>
        <p:nvSpPr>
          <p:cNvPr id="37" name="TextBox 36"/>
          <p:cNvSpPr txBox="1"/>
          <p:nvPr/>
        </p:nvSpPr>
        <p:spPr>
          <a:xfrm>
            <a:off x="4267200" y="5486400"/>
            <a:ext cx="1295400" cy="461665"/>
          </a:xfrm>
          <a:prstGeom prst="rect">
            <a:avLst/>
          </a:prstGeom>
          <a:noFill/>
        </p:spPr>
        <p:txBody>
          <a:bodyPr wrap="square" rtlCol="0">
            <a:spAutoFit/>
          </a:bodyPr>
          <a:lstStyle/>
          <a:p>
            <a:r>
              <a:rPr lang="en-GB" sz="600" dirty="0" err="1" smtClean="0">
                <a:solidFill>
                  <a:schemeClr val="tx2">
                    <a:lumMod val="75000"/>
                  </a:schemeClr>
                </a:solidFill>
              </a:rPr>
              <a:t>Mrs.Kh</a:t>
            </a:r>
            <a:r>
              <a:rPr lang="en-GB" sz="600" dirty="0" smtClean="0">
                <a:solidFill>
                  <a:schemeClr val="tx2">
                    <a:lumMod val="75000"/>
                  </a:schemeClr>
                </a:solidFill>
              </a:rPr>
              <a:t>. </a:t>
            </a:r>
            <a:r>
              <a:rPr lang="en-GB" sz="600" dirty="0" err="1" smtClean="0">
                <a:solidFill>
                  <a:schemeClr val="tx2">
                    <a:lumMod val="75000"/>
                  </a:schemeClr>
                </a:solidFill>
              </a:rPr>
              <a:t>Jayalalita</a:t>
            </a:r>
            <a:r>
              <a:rPr lang="en-GB" sz="600" dirty="0" smtClean="0">
                <a:solidFill>
                  <a:schemeClr val="tx2">
                    <a:lumMod val="75000"/>
                  </a:schemeClr>
                </a:solidFill>
              </a:rPr>
              <a:t> Devi</a:t>
            </a:r>
          </a:p>
          <a:p>
            <a:r>
              <a:rPr lang="en-GB" sz="600" dirty="0" smtClean="0">
                <a:solidFill>
                  <a:schemeClr val="tx2">
                    <a:lumMod val="75000"/>
                  </a:schemeClr>
                </a:solidFill>
              </a:rPr>
              <a:t>(</a:t>
            </a:r>
            <a:r>
              <a:rPr lang="en-GB" sz="600" dirty="0" err="1" smtClean="0">
                <a:solidFill>
                  <a:schemeClr val="tx2">
                    <a:lumMod val="75000"/>
                  </a:schemeClr>
                </a:solidFill>
              </a:rPr>
              <a:t>B.Tech</a:t>
            </a:r>
            <a:r>
              <a:rPr lang="en-GB" sz="600" dirty="0" smtClean="0">
                <a:solidFill>
                  <a:schemeClr val="tx2">
                    <a:lumMod val="75000"/>
                  </a:schemeClr>
                </a:solidFill>
              </a:rPr>
              <a:t>, </a:t>
            </a:r>
            <a:r>
              <a:rPr lang="en-GB" sz="600" dirty="0" err="1" smtClean="0">
                <a:solidFill>
                  <a:schemeClr val="tx2">
                    <a:lumMod val="75000"/>
                  </a:schemeClr>
                </a:solidFill>
              </a:rPr>
              <a:t>Kalasalingam</a:t>
            </a:r>
            <a:r>
              <a:rPr lang="en-GB" sz="600" dirty="0" smtClean="0">
                <a:solidFill>
                  <a:schemeClr val="tx2">
                    <a:lumMod val="75000"/>
                  </a:schemeClr>
                </a:solidFill>
              </a:rPr>
              <a:t> University)</a:t>
            </a:r>
            <a:endParaRPr lang="en-US" sz="600" dirty="0" smtClean="0">
              <a:solidFill>
                <a:schemeClr val="tx2">
                  <a:lumMod val="75000"/>
                </a:schemeClr>
              </a:solidFill>
            </a:endParaRPr>
          </a:p>
          <a:p>
            <a:r>
              <a:rPr lang="en-GB" sz="600" dirty="0" smtClean="0">
                <a:solidFill>
                  <a:schemeClr val="tx2">
                    <a:lumMod val="75000"/>
                  </a:schemeClr>
                </a:solidFill>
              </a:rPr>
              <a:t>Technical Assistant</a:t>
            </a:r>
          </a:p>
          <a:p>
            <a:r>
              <a:rPr lang="en-GB" sz="600" dirty="0" smtClean="0">
                <a:solidFill>
                  <a:schemeClr val="tx2">
                    <a:lumMod val="75000"/>
                  </a:schemeClr>
                </a:solidFill>
              </a:rPr>
              <a:t>Environmental &amp; Geology Lab</a:t>
            </a:r>
            <a:endParaRPr lang="en-US" sz="600" dirty="0">
              <a:solidFill>
                <a:schemeClr val="tx2">
                  <a:lumMod val="75000"/>
                </a:schemeClr>
              </a:solidFil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utational lab.jpg"/>
          <p:cNvPicPr>
            <a:picLocks noChangeAspect="1"/>
          </p:cNvPicPr>
          <p:nvPr/>
        </p:nvPicPr>
        <p:blipFill>
          <a:blip r:embed="rId2" cstate="print"/>
          <a:stretch>
            <a:fillRect/>
          </a:stretch>
        </p:blipFill>
        <p:spPr>
          <a:xfrm>
            <a:off x="304800" y="609600"/>
            <a:ext cx="3294092" cy="914400"/>
          </a:xfrm>
          <a:prstGeom prst="rect">
            <a:avLst/>
          </a:prstGeom>
          <a:ln>
            <a:noFill/>
          </a:ln>
          <a:effectLst>
            <a:softEdge rad="112500"/>
          </a:effectLst>
        </p:spPr>
      </p:pic>
      <p:pic>
        <p:nvPicPr>
          <p:cNvPr id="5" name="Picture 4" descr="transportation.jpg"/>
          <p:cNvPicPr>
            <a:picLocks noChangeAspect="1"/>
          </p:cNvPicPr>
          <p:nvPr/>
        </p:nvPicPr>
        <p:blipFill>
          <a:blip r:embed="rId3" cstate="print"/>
          <a:stretch>
            <a:fillRect/>
          </a:stretch>
        </p:blipFill>
        <p:spPr>
          <a:xfrm>
            <a:off x="3358028" y="1219200"/>
            <a:ext cx="3499972" cy="990600"/>
          </a:xfrm>
          <a:prstGeom prst="rect">
            <a:avLst/>
          </a:prstGeom>
          <a:ln>
            <a:noFill/>
          </a:ln>
          <a:effectLst>
            <a:softEdge rad="112500"/>
          </a:effectLst>
        </p:spPr>
      </p:pic>
      <p:pic>
        <p:nvPicPr>
          <p:cNvPr id="6" name="Picture 5" descr="fm.jpg"/>
          <p:cNvPicPr>
            <a:picLocks noChangeAspect="1"/>
          </p:cNvPicPr>
          <p:nvPr/>
        </p:nvPicPr>
        <p:blipFill>
          <a:blip r:embed="rId4" cstate="print"/>
          <a:stretch>
            <a:fillRect/>
          </a:stretch>
        </p:blipFill>
        <p:spPr>
          <a:xfrm>
            <a:off x="2971800" y="2819400"/>
            <a:ext cx="3886200" cy="1143000"/>
          </a:xfrm>
          <a:prstGeom prst="rect">
            <a:avLst/>
          </a:prstGeom>
          <a:ln>
            <a:noFill/>
          </a:ln>
          <a:effectLst>
            <a:softEdge rad="112500"/>
          </a:effectLst>
        </p:spPr>
      </p:pic>
      <p:pic>
        <p:nvPicPr>
          <p:cNvPr id="7" name="Picture 6" descr="hhm.jpg"/>
          <p:cNvPicPr>
            <a:picLocks noChangeAspect="1"/>
          </p:cNvPicPr>
          <p:nvPr/>
        </p:nvPicPr>
        <p:blipFill>
          <a:blip r:embed="rId5" cstate="print"/>
          <a:stretch>
            <a:fillRect/>
          </a:stretch>
        </p:blipFill>
        <p:spPr>
          <a:xfrm>
            <a:off x="0" y="2133600"/>
            <a:ext cx="3886200" cy="914400"/>
          </a:xfrm>
          <a:prstGeom prst="rect">
            <a:avLst/>
          </a:prstGeom>
          <a:ln>
            <a:noFill/>
          </a:ln>
          <a:effectLst>
            <a:softEdge rad="112500"/>
          </a:effectLst>
        </p:spPr>
      </p:pic>
      <p:pic>
        <p:nvPicPr>
          <p:cNvPr id="9" name="Picture 8" descr="materail_testing_final.jpg"/>
          <p:cNvPicPr>
            <a:picLocks noChangeAspect="1"/>
          </p:cNvPicPr>
          <p:nvPr/>
        </p:nvPicPr>
        <p:blipFill>
          <a:blip r:embed="rId6"/>
          <a:stretch>
            <a:fillRect/>
          </a:stretch>
        </p:blipFill>
        <p:spPr>
          <a:xfrm>
            <a:off x="0" y="3886200"/>
            <a:ext cx="3365500" cy="1143000"/>
          </a:xfrm>
          <a:prstGeom prst="rect">
            <a:avLst/>
          </a:prstGeom>
          <a:ln>
            <a:noFill/>
          </a:ln>
          <a:effectLst>
            <a:softEdge rad="112500"/>
          </a:effectLst>
        </p:spPr>
      </p:pic>
      <p:pic>
        <p:nvPicPr>
          <p:cNvPr id="10" name="Picture 9" descr="surveying_final.jpg"/>
          <p:cNvPicPr>
            <a:picLocks noChangeAspect="1"/>
          </p:cNvPicPr>
          <p:nvPr/>
        </p:nvPicPr>
        <p:blipFill>
          <a:blip r:embed="rId7"/>
          <a:stretch>
            <a:fillRect/>
          </a:stretch>
        </p:blipFill>
        <p:spPr>
          <a:xfrm>
            <a:off x="3420406" y="6248400"/>
            <a:ext cx="3437594" cy="1066800"/>
          </a:xfrm>
          <a:prstGeom prst="rect">
            <a:avLst/>
          </a:prstGeom>
          <a:ln>
            <a:noFill/>
          </a:ln>
          <a:effectLst>
            <a:softEdge rad="112500"/>
          </a:effectLst>
        </p:spPr>
      </p:pic>
      <p:pic>
        <p:nvPicPr>
          <p:cNvPr id="11" name="Picture 10" descr="11.jpg"/>
          <p:cNvPicPr>
            <a:picLocks noChangeAspect="1"/>
          </p:cNvPicPr>
          <p:nvPr/>
        </p:nvPicPr>
        <p:blipFill>
          <a:blip r:embed="rId8" cstate="print"/>
          <a:stretch>
            <a:fillRect/>
          </a:stretch>
        </p:blipFill>
        <p:spPr>
          <a:xfrm>
            <a:off x="0" y="5486400"/>
            <a:ext cx="3429000" cy="1066800"/>
          </a:xfrm>
          <a:prstGeom prst="rect">
            <a:avLst/>
          </a:prstGeom>
          <a:ln>
            <a:noFill/>
          </a:ln>
          <a:effectLst>
            <a:softEdge rad="112500"/>
          </a:effectLst>
        </p:spPr>
      </p:pic>
      <p:pic>
        <p:nvPicPr>
          <p:cNvPr id="12" name="Picture 11" descr="geology.jpg"/>
          <p:cNvPicPr>
            <a:picLocks noChangeAspect="1"/>
          </p:cNvPicPr>
          <p:nvPr/>
        </p:nvPicPr>
        <p:blipFill>
          <a:blip r:embed="rId9" cstate="print"/>
          <a:stretch>
            <a:fillRect/>
          </a:stretch>
        </p:blipFill>
        <p:spPr>
          <a:xfrm>
            <a:off x="3200400" y="4572000"/>
            <a:ext cx="3352800" cy="1219200"/>
          </a:xfrm>
          <a:prstGeom prst="rect">
            <a:avLst/>
          </a:prstGeom>
          <a:ln>
            <a:noFill/>
          </a:ln>
          <a:effectLst>
            <a:softEdge rad="112500"/>
          </a:effectLst>
        </p:spPr>
      </p:pic>
      <p:pic>
        <p:nvPicPr>
          <p:cNvPr id="13" name="Picture 12" descr="geotech lab.jpg"/>
          <p:cNvPicPr>
            <a:picLocks noChangeAspect="1"/>
          </p:cNvPicPr>
          <p:nvPr/>
        </p:nvPicPr>
        <p:blipFill>
          <a:blip r:embed="rId10"/>
          <a:stretch>
            <a:fillRect/>
          </a:stretch>
        </p:blipFill>
        <p:spPr>
          <a:xfrm>
            <a:off x="0" y="7086600"/>
            <a:ext cx="3505200" cy="838200"/>
          </a:xfrm>
          <a:prstGeom prst="rect">
            <a:avLst/>
          </a:prstGeom>
          <a:ln>
            <a:noFill/>
          </a:ln>
          <a:effectLst>
            <a:softEdge rad="112500"/>
          </a:effectLst>
        </p:spPr>
      </p:pic>
      <p:sp>
        <p:nvSpPr>
          <p:cNvPr id="14" name="TextBox 13"/>
          <p:cNvSpPr txBox="1"/>
          <p:nvPr/>
        </p:nvSpPr>
        <p:spPr>
          <a:xfrm>
            <a:off x="381000" y="228600"/>
            <a:ext cx="2286000" cy="369332"/>
          </a:xfrm>
          <a:prstGeom prst="rect">
            <a:avLst/>
          </a:prstGeom>
          <a:noFill/>
        </p:spPr>
        <p:txBody>
          <a:bodyPr wrap="square" rtlCol="0">
            <a:spAutoFit/>
          </a:bodyPr>
          <a:lstStyle/>
          <a:p>
            <a:r>
              <a:rPr lang="en-US" b="1" i="1" u="sng" dirty="0" smtClean="0">
                <a:solidFill>
                  <a:srgbClr val="C00000"/>
                </a:solidFill>
                <a:effectLst>
                  <a:outerShdw blurRad="38100" dist="38100" dir="2700000" algn="tl">
                    <a:srgbClr val="000000">
                      <a:alpha val="43137"/>
                    </a:srgbClr>
                  </a:outerShdw>
                </a:effectLst>
              </a:rPr>
              <a:t>Laboratory Details</a:t>
            </a:r>
            <a:endParaRPr lang="en-US" b="1" i="1" u="sng" dirty="0">
              <a:solidFill>
                <a:srgbClr val="C00000"/>
              </a:solidFill>
              <a:effectLst>
                <a:outerShdw blurRad="38100" dist="38100" dir="2700000" algn="tl">
                  <a:srgbClr val="000000">
                    <a:alpha val="43137"/>
                  </a:srgbClr>
                </a:outerShdw>
              </a:effectLst>
            </a:endParaRPr>
          </a:p>
        </p:txBody>
      </p:sp>
      <p:sp>
        <p:nvSpPr>
          <p:cNvPr id="15" name="Rectangle 14"/>
          <p:cNvSpPr/>
          <p:nvPr/>
        </p:nvSpPr>
        <p:spPr>
          <a:xfrm>
            <a:off x="4114800" y="3962400"/>
            <a:ext cx="1672253"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Fluid mechanics Lab</a:t>
            </a:r>
          </a:p>
        </p:txBody>
      </p:sp>
      <p:sp>
        <p:nvSpPr>
          <p:cNvPr id="16" name="Rectangle 15"/>
          <p:cNvSpPr/>
          <p:nvPr/>
        </p:nvSpPr>
        <p:spPr>
          <a:xfrm>
            <a:off x="0" y="3048000"/>
            <a:ext cx="3429000" cy="307777"/>
          </a:xfrm>
          <a:prstGeom prst="rect">
            <a:avLst/>
          </a:prstGeom>
        </p:spPr>
        <p:txBody>
          <a:bodyPr>
            <a:spAutoFit/>
          </a:bodyPr>
          <a:lstStyle/>
          <a:p>
            <a:r>
              <a:rPr lang="en-US" sz="1400" b="1" i="1" dirty="0" smtClean="0">
                <a:solidFill>
                  <a:srgbClr val="002060"/>
                </a:solidFill>
                <a:effectLst>
                  <a:outerShdw blurRad="38100" dist="38100" dir="2700000" algn="tl">
                    <a:srgbClr val="000000">
                      <a:alpha val="43137"/>
                    </a:srgbClr>
                  </a:outerShdw>
                </a:effectLst>
              </a:rPr>
              <a:t>Hydraulics and Hydraulic machine Lab</a:t>
            </a:r>
          </a:p>
        </p:txBody>
      </p:sp>
      <p:sp>
        <p:nvSpPr>
          <p:cNvPr id="17" name="Rectangle 16"/>
          <p:cNvSpPr/>
          <p:nvPr/>
        </p:nvSpPr>
        <p:spPr>
          <a:xfrm>
            <a:off x="3733800" y="5715000"/>
            <a:ext cx="2015295"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Engineering Geology Lab</a:t>
            </a:r>
          </a:p>
        </p:txBody>
      </p:sp>
      <p:sp>
        <p:nvSpPr>
          <p:cNvPr id="18" name="Rectangle 17"/>
          <p:cNvSpPr/>
          <p:nvPr/>
        </p:nvSpPr>
        <p:spPr>
          <a:xfrm>
            <a:off x="1066800" y="1600200"/>
            <a:ext cx="1601208"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Computational Lab</a:t>
            </a:r>
          </a:p>
        </p:txBody>
      </p:sp>
      <p:sp>
        <p:nvSpPr>
          <p:cNvPr id="19" name="Rectangle 18"/>
          <p:cNvSpPr/>
          <p:nvPr/>
        </p:nvSpPr>
        <p:spPr>
          <a:xfrm>
            <a:off x="457200" y="6477000"/>
            <a:ext cx="2544094"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Environmental Engineering Lab </a:t>
            </a:r>
          </a:p>
        </p:txBody>
      </p:sp>
      <p:sp>
        <p:nvSpPr>
          <p:cNvPr id="20" name="Rectangle 19"/>
          <p:cNvSpPr/>
          <p:nvPr/>
        </p:nvSpPr>
        <p:spPr>
          <a:xfrm>
            <a:off x="457200" y="7848600"/>
            <a:ext cx="2383281"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Geotechnical Engineering Lab</a:t>
            </a:r>
          </a:p>
        </p:txBody>
      </p:sp>
      <p:sp>
        <p:nvSpPr>
          <p:cNvPr id="21" name="Rectangle 20"/>
          <p:cNvSpPr/>
          <p:nvPr/>
        </p:nvSpPr>
        <p:spPr>
          <a:xfrm>
            <a:off x="4419600" y="2209800"/>
            <a:ext cx="1596591"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Transportation Lab</a:t>
            </a:r>
          </a:p>
        </p:txBody>
      </p:sp>
      <p:sp>
        <p:nvSpPr>
          <p:cNvPr id="22" name="Rectangle 21"/>
          <p:cNvSpPr/>
          <p:nvPr/>
        </p:nvSpPr>
        <p:spPr>
          <a:xfrm>
            <a:off x="4495800" y="7239000"/>
            <a:ext cx="1221809"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Surveying Lab</a:t>
            </a:r>
          </a:p>
        </p:txBody>
      </p:sp>
      <p:sp>
        <p:nvSpPr>
          <p:cNvPr id="23" name="Rectangle 22"/>
          <p:cNvSpPr/>
          <p:nvPr/>
        </p:nvSpPr>
        <p:spPr>
          <a:xfrm>
            <a:off x="685800" y="5029200"/>
            <a:ext cx="1704697" cy="307777"/>
          </a:xfrm>
          <a:prstGeom prst="rect">
            <a:avLst/>
          </a:prstGeom>
        </p:spPr>
        <p:txBody>
          <a:bodyPr wrap="none">
            <a:spAutoFit/>
          </a:bodyPr>
          <a:lstStyle/>
          <a:p>
            <a:r>
              <a:rPr lang="en-US" sz="1400" b="1" i="1" dirty="0" smtClean="0">
                <a:solidFill>
                  <a:srgbClr val="002060"/>
                </a:solidFill>
                <a:effectLst>
                  <a:outerShdw blurRad="38100" dist="38100" dir="2700000" algn="tl">
                    <a:srgbClr val="000000">
                      <a:alpha val="43137"/>
                    </a:srgbClr>
                  </a:outerShdw>
                </a:effectLst>
              </a:rPr>
              <a:t>Material Testing Lab</a:t>
            </a:r>
          </a:p>
        </p:txBody>
      </p:sp>
      <p:sp>
        <p:nvSpPr>
          <p:cNvPr id="24" name="TextBox 23"/>
          <p:cNvSpPr txBox="1"/>
          <p:nvPr/>
        </p:nvSpPr>
        <p:spPr>
          <a:xfrm>
            <a:off x="228600" y="8305800"/>
            <a:ext cx="6400800" cy="600164"/>
          </a:xfrm>
          <a:prstGeom prst="rect">
            <a:avLst/>
          </a:prstGeom>
          <a:noFill/>
        </p:spPr>
        <p:txBody>
          <a:bodyPr wrap="square" rtlCol="0">
            <a:spAutoFit/>
          </a:bodyPr>
          <a:lstStyle/>
          <a:p>
            <a:pPr algn="just"/>
            <a:r>
              <a:rPr lang="en-IN" sz="1100" dirty="0" smtClean="0">
                <a:effectLst>
                  <a:outerShdw blurRad="38100" dist="38100" dir="2700000" algn="tl">
                    <a:srgbClr val="000000">
                      <a:alpha val="43137"/>
                    </a:srgbClr>
                  </a:outerShdw>
                </a:effectLst>
              </a:rPr>
              <a:t>The department Laboratory has high well advance &amp; sophisticated equipments from </a:t>
            </a:r>
            <a:r>
              <a:rPr lang="en-IN" sz="1100" dirty="0" err="1" smtClean="0">
                <a:effectLst>
                  <a:outerShdw blurRad="38100" dist="38100" dir="2700000" algn="tl">
                    <a:srgbClr val="000000">
                      <a:alpha val="43137"/>
                    </a:srgbClr>
                  </a:outerShdw>
                </a:effectLst>
              </a:rPr>
              <a:t>Gunt</a:t>
            </a:r>
            <a:r>
              <a:rPr lang="en-IN" sz="1100" dirty="0" smtClean="0">
                <a:effectLst>
                  <a:outerShdw blurRad="38100" dist="38100" dir="2700000" algn="tl">
                    <a:srgbClr val="000000">
                      <a:alpha val="43137"/>
                    </a:srgbClr>
                  </a:outerShdw>
                </a:effectLst>
              </a:rPr>
              <a:t> Hamburg, Germany such as Hydraulics machine, Fluid mechanics &amp; structural engineering equipments.</a:t>
            </a:r>
          </a:p>
          <a:p>
            <a:pPr algn="just"/>
            <a:r>
              <a:rPr lang="en-IN" sz="1100" dirty="0" smtClean="0">
                <a:effectLst>
                  <a:outerShdw blurRad="38100" dist="38100" dir="2700000" algn="tl">
                    <a:srgbClr val="000000">
                      <a:alpha val="43137"/>
                    </a:srgbClr>
                  </a:outerShdw>
                </a:effectLst>
              </a:rPr>
              <a:t>Equipments for water analysis, Atomic Adsorption  Spectrometer from PerkinElmer, USA. </a:t>
            </a:r>
            <a:endParaRPr lang="en-IN" sz="1100"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21336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Study Tour</a:t>
            </a:r>
            <a:endParaRPr lang="en-US" i="1" u="sng" dirty="0">
              <a:effectLst>
                <a:outerShdw blurRad="38100" dist="38100" dir="2700000" algn="tl">
                  <a:srgbClr val="000000">
                    <a:alpha val="43137"/>
                  </a:srgbClr>
                </a:outerShdw>
              </a:effectLst>
            </a:endParaRPr>
          </a:p>
        </p:txBody>
      </p:sp>
      <p:sp>
        <p:nvSpPr>
          <p:cNvPr id="5" name="TextBox 4"/>
          <p:cNvSpPr txBox="1"/>
          <p:nvPr/>
        </p:nvSpPr>
        <p:spPr>
          <a:xfrm>
            <a:off x="381000" y="2971800"/>
            <a:ext cx="14478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Internship</a:t>
            </a:r>
            <a:endParaRPr lang="en-US" i="1" u="sng" dirty="0">
              <a:effectLst>
                <a:outerShdw blurRad="38100" dist="38100" dir="2700000" algn="tl">
                  <a:srgbClr val="000000">
                    <a:alpha val="43137"/>
                  </a:srgbClr>
                </a:outerShdw>
              </a:effectLst>
            </a:endParaRPr>
          </a:p>
        </p:txBody>
      </p:sp>
      <p:sp>
        <p:nvSpPr>
          <p:cNvPr id="6" name="TextBox 5"/>
          <p:cNvSpPr txBox="1"/>
          <p:nvPr/>
        </p:nvSpPr>
        <p:spPr>
          <a:xfrm>
            <a:off x="304800" y="7391400"/>
            <a:ext cx="30480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International Student program</a:t>
            </a:r>
            <a:endParaRPr lang="en-US" i="1" u="sng" dirty="0">
              <a:effectLst>
                <a:outerShdw blurRad="38100" dist="38100" dir="2700000" algn="tl">
                  <a:srgbClr val="000000">
                    <a:alpha val="43137"/>
                  </a:srgbClr>
                </a:outerShdw>
              </a:effectLst>
            </a:endParaRPr>
          </a:p>
        </p:txBody>
      </p:sp>
      <p:sp>
        <p:nvSpPr>
          <p:cNvPr id="7" name="TextBox 6"/>
          <p:cNvSpPr txBox="1"/>
          <p:nvPr/>
        </p:nvSpPr>
        <p:spPr>
          <a:xfrm>
            <a:off x="304800" y="8001000"/>
            <a:ext cx="5867400" cy="615553"/>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Foreign visits of Faculties</a:t>
            </a:r>
          </a:p>
          <a:p>
            <a:r>
              <a:rPr lang="en-US" sz="800" b="1" dirty="0" smtClean="0">
                <a:effectLst>
                  <a:outerShdw blurRad="38100" dist="38100" dir="2700000" algn="tl">
                    <a:srgbClr val="000000">
                      <a:alpha val="43137"/>
                    </a:srgbClr>
                  </a:outerShdw>
                </a:effectLst>
              </a:rPr>
              <a:t>Dr. P. Albino Kumar </a:t>
            </a:r>
            <a:r>
              <a:rPr lang="en-US" sz="800" dirty="0" smtClean="0">
                <a:effectLst>
                  <a:outerShdw blurRad="38100" dist="38100" dir="2700000" algn="tl">
                    <a:srgbClr val="000000">
                      <a:alpha val="43137"/>
                    </a:srgbClr>
                  </a:outerShdw>
                </a:effectLst>
              </a:rPr>
              <a:t>: </a:t>
            </a:r>
            <a:r>
              <a:rPr lang="en-GB" sz="800" dirty="0" smtClean="0"/>
              <a:t>Invited for a talk at National </a:t>
            </a:r>
            <a:r>
              <a:rPr lang="en-GB" sz="800" dirty="0" err="1" smtClean="0"/>
              <a:t>Pingtung</a:t>
            </a:r>
            <a:r>
              <a:rPr lang="en-GB" sz="800" dirty="0" smtClean="0"/>
              <a:t> University of Science &amp; Technology, Chinese Taipei (Taiwan) - Workshop on “2016 Youth Sustainable Water Resources Education and Hub Development in </a:t>
            </a:r>
            <a:r>
              <a:rPr lang="en-GB" sz="800" dirty="0" err="1" smtClean="0"/>
              <a:t>Apec</a:t>
            </a:r>
            <a:r>
              <a:rPr lang="en-GB" sz="800" dirty="0" smtClean="0"/>
              <a:t> Region” held on 4</a:t>
            </a:r>
            <a:r>
              <a:rPr lang="en-GB" sz="800" baseline="30000" dirty="0" smtClean="0"/>
              <a:t>th</a:t>
            </a:r>
            <a:r>
              <a:rPr lang="en-GB" sz="800" dirty="0" smtClean="0"/>
              <a:t>  to 8</a:t>
            </a:r>
            <a:r>
              <a:rPr lang="en-GB" sz="800" baseline="30000" dirty="0" smtClean="0"/>
              <a:t>th</a:t>
            </a:r>
            <a:r>
              <a:rPr lang="en-GB" sz="800" dirty="0" smtClean="0"/>
              <a:t>  September 2016 .</a:t>
            </a:r>
            <a:endParaRPr lang="en-US" sz="1050" dirty="0"/>
          </a:p>
        </p:txBody>
      </p:sp>
      <p:sp>
        <p:nvSpPr>
          <p:cNvPr id="8" name="TextBox 7"/>
          <p:cNvSpPr txBox="1"/>
          <p:nvPr/>
        </p:nvSpPr>
        <p:spPr>
          <a:xfrm>
            <a:off x="304800" y="8610600"/>
            <a:ext cx="5410200" cy="338554"/>
          </a:xfrm>
          <a:prstGeom prst="rect">
            <a:avLst/>
          </a:prstGeom>
          <a:noFill/>
        </p:spPr>
        <p:txBody>
          <a:bodyPr wrap="square" rtlCol="0">
            <a:spAutoFit/>
          </a:bodyPr>
          <a:lstStyle/>
          <a:p>
            <a:pPr algn="just"/>
            <a:r>
              <a:rPr lang="en-US" sz="800" b="1" dirty="0" smtClean="0"/>
              <a:t>Dr. </a:t>
            </a:r>
            <a:r>
              <a:rPr lang="en-US" sz="800" b="1" dirty="0" err="1" smtClean="0"/>
              <a:t>Bakimchandra</a:t>
            </a:r>
            <a:r>
              <a:rPr lang="en-US" sz="800" b="1" dirty="0" smtClean="0"/>
              <a:t> </a:t>
            </a:r>
            <a:r>
              <a:rPr lang="en-US" sz="800" b="1" dirty="0" err="1" smtClean="0"/>
              <a:t>Oinam</a:t>
            </a:r>
            <a:r>
              <a:rPr lang="en-US" sz="800" b="1" dirty="0" smtClean="0"/>
              <a:t> </a:t>
            </a:r>
            <a:r>
              <a:rPr lang="en-US" sz="800" dirty="0" smtClean="0"/>
              <a:t>: </a:t>
            </a:r>
            <a:r>
              <a:rPr lang="en-GB" sz="800" dirty="0" smtClean="0"/>
              <a:t>Visited at </a:t>
            </a:r>
            <a:r>
              <a:rPr lang="en-GB" sz="800" dirty="0" err="1" smtClean="0"/>
              <a:t>Universitaet</a:t>
            </a:r>
            <a:r>
              <a:rPr lang="en-GB" sz="800" dirty="0" smtClean="0"/>
              <a:t> </a:t>
            </a:r>
            <a:r>
              <a:rPr lang="en-GB" sz="800" dirty="0" err="1" smtClean="0"/>
              <a:t>Tuebingen</a:t>
            </a:r>
            <a:r>
              <a:rPr lang="en-GB" sz="800" dirty="0" smtClean="0"/>
              <a:t>, Germany  to attend a workshop on “Re-invitation Programme for Former Scholarship Holders”, 2016 held on 26</a:t>
            </a:r>
            <a:r>
              <a:rPr lang="en-GB" sz="800" baseline="30000" dirty="0" smtClean="0"/>
              <a:t>th</a:t>
            </a:r>
            <a:r>
              <a:rPr lang="en-GB" sz="800" dirty="0" smtClean="0"/>
              <a:t> June to 15</a:t>
            </a:r>
            <a:r>
              <a:rPr lang="en-GB" sz="800" baseline="30000" dirty="0" smtClean="0"/>
              <a:t>th</a:t>
            </a:r>
            <a:r>
              <a:rPr lang="en-GB" sz="800" dirty="0" smtClean="0"/>
              <a:t> July 2016</a:t>
            </a:r>
            <a:endParaRPr lang="en-US" sz="800" dirty="0"/>
          </a:p>
        </p:txBody>
      </p:sp>
      <p:sp>
        <p:nvSpPr>
          <p:cNvPr id="9" name="TextBox 8"/>
          <p:cNvSpPr txBox="1"/>
          <p:nvPr/>
        </p:nvSpPr>
        <p:spPr>
          <a:xfrm>
            <a:off x="457200" y="609600"/>
            <a:ext cx="5943600" cy="584775"/>
          </a:xfrm>
          <a:prstGeom prst="rect">
            <a:avLst/>
          </a:prstGeom>
          <a:noFill/>
        </p:spPr>
        <p:txBody>
          <a:bodyPr wrap="square" rtlCol="0">
            <a:spAutoFit/>
          </a:bodyPr>
          <a:lstStyle/>
          <a:p>
            <a:pPr marL="342900" indent="-342900">
              <a:buAutoNum type="arabicParenR"/>
            </a:pPr>
            <a:r>
              <a:rPr lang="en-IN" sz="800" dirty="0" err="1" smtClean="0"/>
              <a:t>Tupul</a:t>
            </a:r>
            <a:r>
              <a:rPr lang="en-IN" sz="800" dirty="0" smtClean="0"/>
              <a:t> Mini power </a:t>
            </a:r>
            <a:r>
              <a:rPr lang="en-IN" sz="800" dirty="0" err="1" smtClean="0"/>
              <a:t>hydel</a:t>
            </a:r>
            <a:r>
              <a:rPr lang="en-IN" sz="800" dirty="0" smtClean="0"/>
              <a:t> project</a:t>
            </a:r>
          </a:p>
          <a:p>
            <a:pPr marL="342900" indent="-342900">
              <a:buAutoNum type="arabicParenR"/>
            </a:pPr>
            <a:r>
              <a:rPr lang="en-IN" sz="800" dirty="0" smtClean="0"/>
              <a:t>Sewage treatment plant</a:t>
            </a:r>
          </a:p>
          <a:p>
            <a:pPr marL="342900" indent="-342900">
              <a:buAutoNum type="arabicParenR"/>
            </a:pPr>
            <a:r>
              <a:rPr lang="en-IN" sz="800" dirty="0" err="1" smtClean="0"/>
              <a:t>Dollaithabi</a:t>
            </a:r>
            <a:r>
              <a:rPr lang="en-IN" sz="800" dirty="0" smtClean="0"/>
              <a:t>  Dam</a:t>
            </a:r>
          </a:p>
          <a:p>
            <a:pPr marL="342900" indent="-342900">
              <a:buAutoNum type="arabicParenR"/>
            </a:pPr>
            <a:r>
              <a:rPr lang="en-IN" sz="800" dirty="0" err="1" smtClean="0"/>
              <a:t>Maphou</a:t>
            </a:r>
            <a:r>
              <a:rPr lang="en-IN" sz="800" dirty="0" smtClean="0"/>
              <a:t> Dam (</a:t>
            </a:r>
            <a:r>
              <a:rPr lang="en-US" sz="800" dirty="0" smtClean="0"/>
              <a:t>66 feet height and 107.4 </a:t>
            </a:r>
            <a:r>
              <a:rPr lang="en-US" sz="800" dirty="0" err="1" smtClean="0"/>
              <a:t>metre</a:t>
            </a:r>
            <a:r>
              <a:rPr lang="en-US" sz="800" dirty="0" smtClean="0"/>
              <a:t> long and capacity to generate 7.5 MW</a:t>
            </a:r>
            <a:endParaRPr lang="en-IN" sz="800" dirty="0"/>
          </a:p>
        </p:txBody>
      </p:sp>
      <p:sp>
        <p:nvSpPr>
          <p:cNvPr id="10" name="TextBox 9"/>
          <p:cNvSpPr txBox="1"/>
          <p:nvPr/>
        </p:nvSpPr>
        <p:spPr>
          <a:xfrm>
            <a:off x="304800" y="7696200"/>
            <a:ext cx="6096000" cy="338554"/>
          </a:xfrm>
          <a:prstGeom prst="rect">
            <a:avLst/>
          </a:prstGeom>
          <a:noFill/>
        </p:spPr>
        <p:txBody>
          <a:bodyPr wrap="square" rtlCol="0">
            <a:spAutoFit/>
          </a:bodyPr>
          <a:lstStyle/>
          <a:p>
            <a:pPr algn="just"/>
            <a:r>
              <a:rPr lang="en-US" sz="800" dirty="0" smtClean="0"/>
              <a:t>Thounajoam Bidyaraj (</a:t>
            </a:r>
            <a:r>
              <a:rPr lang="en-US" sz="800" dirty="0" err="1" smtClean="0"/>
              <a:t>B.tech</a:t>
            </a:r>
            <a:r>
              <a:rPr lang="en-US" sz="800" dirty="0" smtClean="0"/>
              <a:t> 5</a:t>
            </a:r>
            <a:r>
              <a:rPr lang="en-US" sz="800" baseline="30000" dirty="0" smtClean="0"/>
              <a:t>th</a:t>
            </a:r>
            <a:r>
              <a:rPr lang="en-US" sz="800" dirty="0" smtClean="0"/>
              <a:t> Semester) attended Indian Youth Delegation to South Korea from 10</a:t>
            </a:r>
            <a:r>
              <a:rPr lang="en-US" sz="800" baseline="30000" dirty="0" smtClean="0"/>
              <a:t>th</a:t>
            </a:r>
            <a:r>
              <a:rPr lang="en-US" sz="800" dirty="0" smtClean="0"/>
              <a:t> to 19</a:t>
            </a:r>
            <a:r>
              <a:rPr lang="en-US" sz="800" baseline="30000" dirty="0" smtClean="0"/>
              <a:t>th</a:t>
            </a:r>
            <a:r>
              <a:rPr lang="en-US" sz="800" dirty="0" smtClean="0"/>
              <a:t> May 2017 by Ministry of Youth affairs &amp; sports Govt. of India.</a:t>
            </a:r>
            <a:endParaRPr lang="en-US" sz="800" dirty="0"/>
          </a:p>
        </p:txBody>
      </p:sp>
      <p:sp>
        <p:nvSpPr>
          <p:cNvPr id="11" name="TextBox 10"/>
          <p:cNvSpPr txBox="1"/>
          <p:nvPr/>
        </p:nvSpPr>
        <p:spPr>
          <a:xfrm>
            <a:off x="381000" y="1295400"/>
            <a:ext cx="5486400" cy="1661993"/>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Research Project</a:t>
            </a:r>
          </a:p>
          <a:p>
            <a:pPr algn="just">
              <a:lnSpc>
                <a:spcPct val="150000"/>
              </a:lnSpc>
              <a:buFont typeface="Arial" pitchFamily="34" charset="0"/>
              <a:buChar char="•"/>
            </a:pPr>
            <a:r>
              <a:rPr lang="en-US" sz="800" dirty="0" smtClean="0"/>
              <a:t>Development of amine based polymer adsorbent for </a:t>
            </a:r>
            <a:r>
              <a:rPr lang="en-US" sz="800" dirty="0" err="1" smtClean="0"/>
              <a:t>defluoridization</a:t>
            </a:r>
            <a:r>
              <a:rPr lang="en-US" sz="800" dirty="0" smtClean="0"/>
              <a:t> of drinking water-DST: Dr. P Albino Kumar.</a:t>
            </a:r>
          </a:p>
          <a:p>
            <a:pPr algn="just">
              <a:lnSpc>
                <a:spcPct val="150000"/>
              </a:lnSpc>
              <a:buFont typeface="Arial" pitchFamily="34" charset="0"/>
              <a:buChar char="•"/>
            </a:pPr>
            <a:r>
              <a:rPr lang="en-US" sz="800" dirty="0" err="1" smtClean="0"/>
              <a:t>Unnat</a:t>
            </a:r>
            <a:r>
              <a:rPr lang="en-US" sz="800" dirty="0" smtClean="0"/>
              <a:t> Bharat </a:t>
            </a:r>
            <a:r>
              <a:rPr lang="en-US" sz="800" dirty="0" err="1" smtClean="0"/>
              <a:t>Abhiyan</a:t>
            </a:r>
            <a:r>
              <a:rPr lang="en-US" sz="800" dirty="0" smtClean="0"/>
              <a:t>: Adopting 4 village in </a:t>
            </a:r>
            <a:r>
              <a:rPr lang="en-US" sz="800" dirty="0" err="1" smtClean="0"/>
              <a:t>Bishnupur</a:t>
            </a:r>
            <a:r>
              <a:rPr lang="en-US" sz="800" dirty="0" smtClean="0"/>
              <a:t> District to treat and supply potable water.</a:t>
            </a:r>
          </a:p>
          <a:p>
            <a:pPr algn="just">
              <a:lnSpc>
                <a:spcPct val="150000"/>
              </a:lnSpc>
              <a:buFont typeface="Arial" pitchFamily="34" charset="0"/>
              <a:buChar char="•"/>
            </a:pPr>
            <a:r>
              <a:rPr lang="en-US" sz="800" dirty="0" smtClean="0"/>
              <a:t>Land degradation risks assessment and monitoring in Manipur, India, a multi-scale approach: Dr. </a:t>
            </a:r>
            <a:r>
              <a:rPr lang="en-US" sz="800" dirty="0" err="1" smtClean="0"/>
              <a:t>Bakimchandra</a:t>
            </a:r>
            <a:r>
              <a:rPr lang="en-US" sz="800" dirty="0" smtClean="0"/>
              <a:t> </a:t>
            </a:r>
            <a:r>
              <a:rPr lang="en-US" sz="800" dirty="0" err="1" smtClean="0"/>
              <a:t>Oinam</a:t>
            </a:r>
            <a:endParaRPr lang="en-US" sz="800" dirty="0" smtClean="0"/>
          </a:p>
          <a:p>
            <a:pPr algn="just">
              <a:lnSpc>
                <a:spcPct val="150000"/>
              </a:lnSpc>
              <a:buFont typeface="Arial" pitchFamily="34" charset="0"/>
              <a:buChar char="•"/>
            </a:pPr>
            <a:r>
              <a:rPr lang="en-US" sz="800" dirty="0" smtClean="0"/>
              <a:t>Public Health Care System Facilities and </a:t>
            </a:r>
            <a:r>
              <a:rPr lang="en-US" sz="800" dirty="0" err="1" smtClean="0"/>
              <a:t>Spatio</a:t>
            </a:r>
            <a:r>
              <a:rPr lang="en-US" sz="800" dirty="0" smtClean="0"/>
              <a:t>-Temporal Disease Mapping and Assessment using Geospatial (GIS and GPS)       Technology in Manipur, India: Dr. </a:t>
            </a:r>
            <a:r>
              <a:rPr lang="en-US" sz="800" dirty="0" err="1" smtClean="0"/>
              <a:t>Bakimchandra</a:t>
            </a:r>
            <a:r>
              <a:rPr lang="en-US" sz="800" dirty="0" smtClean="0"/>
              <a:t> </a:t>
            </a:r>
            <a:r>
              <a:rPr lang="en-US" sz="800" dirty="0" err="1" smtClean="0"/>
              <a:t>Oinam</a:t>
            </a:r>
            <a:endParaRPr lang="en-US" sz="800" dirty="0" smtClean="0"/>
          </a:p>
          <a:p>
            <a:pPr algn="just">
              <a:lnSpc>
                <a:spcPct val="150000"/>
              </a:lnSpc>
              <a:buFont typeface="Arial" pitchFamily="34" charset="0"/>
              <a:buChar char="•"/>
            </a:pPr>
            <a:r>
              <a:rPr lang="en-US" sz="800" dirty="0" smtClean="0"/>
              <a:t>EOAM-Hydrological Impact Assessment with Climate &amp; Land-use Change Dynamics of </a:t>
            </a:r>
            <a:r>
              <a:rPr lang="en-US" sz="800" dirty="0" err="1" smtClean="0"/>
              <a:t>Loktak</a:t>
            </a:r>
            <a:r>
              <a:rPr lang="en-US" sz="800" dirty="0" smtClean="0"/>
              <a:t> Lake Sub-basin, Manipur: Dr. </a:t>
            </a:r>
            <a:r>
              <a:rPr lang="en-US" sz="800" dirty="0" err="1" smtClean="0"/>
              <a:t>Ngangbam</a:t>
            </a:r>
            <a:r>
              <a:rPr lang="en-US" sz="800" dirty="0" smtClean="0"/>
              <a:t> </a:t>
            </a:r>
            <a:r>
              <a:rPr lang="en-US" sz="800" dirty="0" err="1" smtClean="0"/>
              <a:t>Romeji</a:t>
            </a:r>
            <a:endParaRPr lang="en-US" sz="800" dirty="0"/>
          </a:p>
        </p:txBody>
      </p:sp>
      <p:sp>
        <p:nvSpPr>
          <p:cNvPr id="12" name="TextBox 11"/>
          <p:cNvSpPr txBox="1"/>
          <p:nvPr/>
        </p:nvSpPr>
        <p:spPr>
          <a:xfrm>
            <a:off x="304800" y="3276600"/>
            <a:ext cx="3581400" cy="2677656"/>
          </a:xfrm>
          <a:prstGeom prst="rect">
            <a:avLst/>
          </a:prstGeom>
          <a:noFill/>
        </p:spPr>
        <p:txBody>
          <a:bodyPr wrap="square" rtlCol="0">
            <a:spAutoFit/>
          </a:bodyPr>
          <a:lstStyle/>
          <a:p>
            <a:pPr>
              <a:lnSpc>
                <a:spcPct val="150000"/>
              </a:lnSpc>
              <a:buFont typeface="Arial" pitchFamily="34" charset="0"/>
              <a:buChar char="•"/>
            </a:pPr>
            <a:r>
              <a:rPr lang="en-US" sz="800" dirty="0" smtClean="0"/>
              <a:t>Bihar </a:t>
            </a:r>
            <a:r>
              <a:rPr lang="en-US" sz="800" dirty="0" err="1" smtClean="0"/>
              <a:t>Rajya</a:t>
            </a:r>
            <a:r>
              <a:rPr lang="en-US" sz="800" dirty="0" smtClean="0"/>
              <a:t> </a:t>
            </a:r>
            <a:r>
              <a:rPr lang="en-US" sz="800" dirty="0" err="1" smtClean="0"/>
              <a:t>Pul</a:t>
            </a:r>
            <a:r>
              <a:rPr lang="en-US" sz="800" dirty="0" smtClean="0"/>
              <a:t> </a:t>
            </a:r>
            <a:r>
              <a:rPr lang="en-US" sz="800" dirty="0" err="1" smtClean="0"/>
              <a:t>Nirman</a:t>
            </a:r>
            <a:r>
              <a:rPr lang="en-US" sz="800" dirty="0" smtClean="0"/>
              <a:t> Nigam Ltd.(Patna, Bihar)</a:t>
            </a:r>
          </a:p>
          <a:p>
            <a:pPr>
              <a:lnSpc>
                <a:spcPct val="150000"/>
              </a:lnSpc>
              <a:buFont typeface="Arial" pitchFamily="34" charset="0"/>
              <a:buChar char="•"/>
            </a:pPr>
            <a:r>
              <a:rPr lang="en-US" sz="800" dirty="0" smtClean="0"/>
              <a:t>Central Water Commission, </a:t>
            </a:r>
            <a:r>
              <a:rPr lang="en-US" sz="800" dirty="0" err="1" smtClean="0"/>
              <a:t>Shillong</a:t>
            </a:r>
            <a:endParaRPr lang="en-US" sz="800" dirty="0" smtClean="0"/>
          </a:p>
          <a:p>
            <a:pPr>
              <a:lnSpc>
                <a:spcPct val="150000"/>
              </a:lnSpc>
              <a:buFont typeface="Arial" pitchFamily="34" charset="0"/>
              <a:buChar char="•"/>
            </a:pPr>
            <a:r>
              <a:rPr lang="en-US" sz="800" dirty="0" smtClean="0"/>
              <a:t>North East Space Applications Centre, </a:t>
            </a:r>
            <a:r>
              <a:rPr lang="en-US" sz="800" dirty="0" err="1" smtClean="0"/>
              <a:t>Barapani</a:t>
            </a:r>
            <a:r>
              <a:rPr lang="en-US" sz="800" dirty="0" smtClean="0"/>
              <a:t>, Meghalaya.</a:t>
            </a:r>
          </a:p>
          <a:p>
            <a:pPr>
              <a:lnSpc>
                <a:spcPct val="150000"/>
              </a:lnSpc>
              <a:buFont typeface="Arial" pitchFamily="34" charset="0"/>
              <a:buChar char="•"/>
            </a:pPr>
            <a:r>
              <a:rPr lang="en-US" sz="800" dirty="0" smtClean="0"/>
              <a:t>North East Frontier Railway, </a:t>
            </a:r>
            <a:r>
              <a:rPr lang="en-US" sz="800" dirty="0" err="1" smtClean="0"/>
              <a:t>Maligaon</a:t>
            </a:r>
            <a:r>
              <a:rPr lang="en-US" sz="800" dirty="0" smtClean="0"/>
              <a:t>, </a:t>
            </a:r>
            <a:r>
              <a:rPr lang="en-US" sz="800" dirty="0" err="1" smtClean="0"/>
              <a:t>Guawahtai</a:t>
            </a:r>
            <a:endParaRPr lang="en-US" sz="800" dirty="0" smtClean="0"/>
          </a:p>
          <a:p>
            <a:pPr>
              <a:lnSpc>
                <a:spcPct val="150000"/>
              </a:lnSpc>
              <a:buFont typeface="Arial" pitchFamily="34" charset="0"/>
              <a:buChar char="•"/>
            </a:pPr>
            <a:r>
              <a:rPr lang="en-US" sz="800" dirty="0" smtClean="0"/>
              <a:t>New Delhi Railway station, </a:t>
            </a:r>
            <a:r>
              <a:rPr lang="en-US" sz="800" dirty="0" err="1" smtClean="0"/>
              <a:t>Paharganj</a:t>
            </a:r>
            <a:r>
              <a:rPr lang="en-US" sz="800" dirty="0" smtClean="0"/>
              <a:t>, New Delhi</a:t>
            </a:r>
          </a:p>
          <a:p>
            <a:pPr>
              <a:lnSpc>
                <a:spcPct val="150000"/>
              </a:lnSpc>
              <a:buFont typeface="Arial" pitchFamily="34" charset="0"/>
              <a:buChar char="•"/>
            </a:pPr>
            <a:r>
              <a:rPr lang="en-US" sz="800" dirty="0" smtClean="0"/>
              <a:t>National Hydroelectric Power Corporation, </a:t>
            </a:r>
            <a:r>
              <a:rPr lang="en-US" sz="800" dirty="0" err="1" smtClean="0"/>
              <a:t>Loktak</a:t>
            </a:r>
            <a:r>
              <a:rPr lang="en-US" sz="800" dirty="0" smtClean="0"/>
              <a:t>, Manipur</a:t>
            </a:r>
          </a:p>
          <a:p>
            <a:pPr>
              <a:lnSpc>
                <a:spcPct val="150000"/>
              </a:lnSpc>
              <a:buFont typeface="Arial" pitchFamily="34" charset="0"/>
              <a:buChar char="•"/>
            </a:pPr>
            <a:r>
              <a:rPr lang="en-US" sz="800" dirty="0" smtClean="0"/>
              <a:t>Irrigation &amp; Flood Control Department(IFCD), Manipur</a:t>
            </a:r>
          </a:p>
          <a:p>
            <a:pPr>
              <a:lnSpc>
                <a:spcPct val="150000"/>
              </a:lnSpc>
              <a:buFont typeface="Arial" pitchFamily="34" charset="0"/>
              <a:buChar char="•"/>
            </a:pPr>
            <a:r>
              <a:rPr lang="en-US" sz="800" dirty="0" smtClean="0"/>
              <a:t>Power Grid Construction, (</a:t>
            </a:r>
            <a:r>
              <a:rPr lang="en-US" sz="800" dirty="0" err="1" smtClean="0"/>
              <a:t>Lucknow,Delhi</a:t>
            </a:r>
            <a:r>
              <a:rPr lang="en-US" sz="800" dirty="0" smtClean="0"/>
              <a:t>)</a:t>
            </a:r>
          </a:p>
          <a:p>
            <a:pPr>
              <a:lnSpc>
                <a:spcPct val="150000"/>
              </a:lnSpc>
              <a:buFont typeface="Arial" pitchFamily="34" charset="0"/>
              <a:buChar char="•"/>
            </a:pPr>
            <a:r>
              <a:rPr lang="en-US" sz="800" dirty="0" smtClean="0"/>
              <a:t>GAMMON India Ltd. Guwahati</a:t>
            </a:r>
          </a:p>
          <a:p>
            <a:pPr>
              <a:lnSpc>
                <a:spcPct val="150000"/>
              </a:lnSpc>
              <a:buFont typeface="Arial" pitchFamily="34" charset="0"/>
              <a:buChar char="•"/>
            </a:pPr>
            <a:r>
              <a:rPr lang="en-US" sz="800" dirty="0" smtClean="0"/>
              <a:t>Public Works Department (PWD), Manipur</a:t>
            </a:r>
          </a:p>
          <a:p>
            <a:pPr>
              <a:lnSpc>
                <a:spcPct val="150000"/>
              </a:lnSpc>
              <a:buFont typeface="Arial" pitchFamily="34" charset="0"/>
              <a:buChar char="•"/>
            </a:pPr>
            <a:r>
              <a:rPr lang="en-US" sz="800" dirty="0" smtClean="0"/>
              <a:t>Metro Rail Corporation Ltd. (Hyderabad, </a:t>
            </a:r>
            <a:r>
              <a:rPr lang="en-US" sz="800" dirty="0" err="1" smtClean="0"/>
              <a:t>Lucknow</a:t>
            </a:r>
            <a:r>
              <a:rPr lang="en-US" sz="800" dirty="0" smtClean="0"/>
              <a:t>)</a:t>
            </a:r>
          </a:p>
          <a:p>
            <a:pPr>
              <a:lnSpc>
                <a:spcPct val="150000"/>
              </a:lnSpc>
              <a:buFont typeface="Arial" pitchFamily="34" charset="0"/>
              <a:buChar char="•"/>
            </a:pPr>
            <a:r>
              <a:rPr lang="en-US" sz="800" dirty="0" smtClean="0"/>
              <a:t>Central Public Works Department (CPWD), Manipur</a:t>
            </a:r>
          </a:p>
          <a:p>
            <a:pPr>
              <a:lnSpc>
                <a:spcPct val="150000"/>
              </a:lnSpc>
              <a:buFont typeface="Arial" pitchFamily="34" charset="0"/>
              <a:buChar char="•"/>
            </a:pPr>
            <a:r>
              <a:rPr lang="en-US" sz="800" dirty="0" smtClean="0"/>
              <a:t>Research Development &amp; Standard </a:t>
            </a:r>
            <a:r>
              <a:rPr lang="en-US" sz="800" dirty="0" err="1" smtClean="0"/>
              <a:t>Organisation</a:t>
            </a:r>
            <a:r>
              <a:rPr lang="en-US" sz="800" dirty="0" smtClean="0"/>
              <a:t>, </a:t>
            </a:r>
            <a:r>
              <a:rPr lang="en-US" sz="800" dirty="0" err="1" smtClean="0"/>
              <a:t>Lucknow</a:t>
            </a:r>
            <a:endParaRPr lang="en-US" sz="800" dirty="0" smtClean="0"/>
          </a:p>
          <a:p>
            <a:pPr>
              <a:lnSpc>
                <a:spcPct val="150000"/>
              </a:lnSpc>
              <a:buFont typeface="Arial" pitchFamily="34" charset="0"/>
              <a:buChar char="•"/>
            </a:pPr>
            <a:r>
              <a:rPr lang="en-US" sz="800" dirty="0" smtClean="0"/>
              <a:t>North Eastern Electric Power Corporation Ltd., </a:t>
            </a:r>
            <a:r>
              <a:rPr lang="en-US" sz="800" dirty="0" err="1" smtClean="0"/>
              <a:t>Shillong</a:t>
            </a:r>
            <a:endParaRPr lang="en-US" sz="800" dirty="0"/>
          </a:p>
        </p:txBody>
      </p:sp>
      <p:sp>
        <p:nvSpPr>
          <p:cNvPr id="13" name="TextBox 12"/>
          <p:cNvSpPr txBox="1"/>
          <p:nvPr/>
        </p:nvSpPr>
        <p:spPr>
          <a:xfrm>
            <a:off x="457200" y="6096000"/>
            <a:ext cx="6324600" cy="938719"/>
          </a:xfrm>
          <a:prstGeom prst="rect">
            <a:avLst/>
          </a:prstGeom>
          <a:noFill/>
        </p:spPr>
        <p:txBody>
          <a:bodyPr wrap="square" rtlCol="0">
            <a:spAutoFit/>
          </a:bodyPr>
          <a:lstStyle/>
          <a:p>
            <a:pPr>
              <a:lnSpc>
                <a:spcPct val="150000"/>
              </a:lnSpc>
            </a:pPr>
            <a:r>
              <a:rPr lang="en-US" i="1" u="sng" dirty="0" smtClean="0">
                <a:effectLst>
                  <a:outerShdw blurRad="38100" dist="38100" dir="2700000" algn="tl">
                    <a:srgbClr val="000000">
                      <a:alpha val="43137"/>
                    </a:srgbClr>
                  </a:outerShdw>
                </a:effectLst>
              </a:rPr>
              <a:t>MOU (Memorandum of Understanding)</a:t>
            </a:r>
          </a:p>
          <a:p>
            <a:pPr>
              <a:lnSpc>
                <a:spcPct val="150000"/>
              </a:lnSpc>
            </a:pPr>
            <a:r>
              <a:rPr lang="en-US" sz="800" dirty="0" smtClean="0"/>
              <a:t>The Department is in final steps to sign an MOU with the following foreign University for students &amp; faculty exchange programs</a:t>
            </a:r>
          </a:p>
          <a:p>
            <a:pPr marL="228600" indent="-228600">
              <a:buAutoNum type="arabicParenR"/>
            </a:pPr>
            <a:r>
              <a:rPr lang="en-GB" sz="800" dirty="0" smtClean="0"/>
              <a:t>National </a:t>
            </a:r>
            <a:r>
              <a:rPr lang="en-GB" sz="800" dirty="0" err="1" smtClean="0"/>
              <a:t>Pingtung</a:t>
            </a:r>
            <a:r>
              <a:rPr lang="en-GB" sz="800" dirty="0" smtClean="0"/>
              <a:t> University of Science &amp; Technology, Chinese Taipei (Taiwan) </a:t>
            </a:r>
          </a:p>
          <a:p>
            <a:pPr marL="228600" indent="-228600">
              <a:buFontTx/>
              <a:buAutoNum type="arabicParenR"/>
            </a:pPr>
            <a:r>
              <a:rPr lang="en-US" sz="800" dirty="0" smtClean="0"/>
              <a:t>University of Stuttgart, Germany</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2514600" cy="381000"/>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Testing &amp;  Consultancy</a:t>
            </a:r>
            <a:endParaRPr lang="en-US" i="1" u="sng" dirty="0">
              <a:effectLst>
                <a:outerShdw blurRad="38100" dist="38100" dir="2700000" algn="tl">
                  <a:srgbClr val="000000">
                    <a:alpha val="43137"/>
                  </a:srgbClr>
                </a:outerShdw>
              </a:effectLst>
            </a:endParaRPr>
          </a:p>
        </p:txBody>
      </p:sp>
      <p:sp>
        <p:nvSpPr>
          <p:cNvPr id="5" name="TextBox 4"/>
          <p:cNvSpPr txBox="1"/>
          <p:nvPr/>
        </p:nvSpPr>
        <p:spPr>
          <a:xfrm>
            <a:off x="457200" y="762000"/>
            <a:ext cx="5715000" cy="938719"/>
          </a:xfrm>
          <a:prstGeom prst="rect">
            <a:avLst/>
          </a:prstGeom>
          <a:noFill/>
        </p:spPr>
        <p:txBody>
          <a:bodyPr wrap="square" rtlCol="0">
            <a:spAutoFit/>
          </a:bodyPr>
          <a:lstStyle/>
          <a:p>
            <a:pPr algn="just"/>
            <a:r>
              <a:rPr lang="en-US" sz="1100" dirty="0" smtClean="0"/>
              <a:t>The department of Civil engineering NIT Manipur offers its services to the construction industry, Government &amp; Semi Government sectors and private firms to carry out various routine and specialized tests on civil engineering materials.</a:t>
            </a:r>
          </a:p>
          <a:p>
            <a:pPr algn="just"/>
            <a:r>
              <a:rPr lang="en-US" sz="1100" dirty="0" smtClean="0"/>
              <a:t>(Structure, Transportation, Soil, Environmental)</a:t>
            </a:r>
          </a:p>
          <a:p>
            <a:pPr algn="just"/>
            <a:r>
              <a:rPr lang="en-US" sz="1100" dirty="0" smtClean="0"/>
              <a:t>Clients :- Power Grid, LIC, HCC, Police Housing, Railways &amp; more.</a:t>
            </a:r>
            <a:endParaRPr lang="en-US" sz="1100" dirty="0"/>
          </a:p>
        </p:txBody>
      </p:sp>
      <p:sp>
        <p:nvSpPr>
          <p:cNvPr id="6" name="TextBox 5"/>
          <p:cNvSpPr txBox="1"/>
          <p:nvPr/>
        </p:nvSpPr>
        <p:spPr>
          <a:xfrm>
            <a:off x="457200" y="1676400"/>
            <a:ext cx="22860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Objectives</a:t>
            </a:r>
            <a:endParaRPr lang="en-US" i="1" u="sng" dirty="0">
              <a:effectLst>
                <a:outerShdw blurRad="38100" dist="38100" dir="2700000" algn="tl">
                  <a:srgbClr val="000000">
                    <a:alpha val="43137"/>
                  </a:srgbClr>
                </a:outerShdw>
              </a:effectLst>
            </a:endParaRPr>
          </a:p>
        </p:txBody>
      </p:sp>
      <p:sp>
        <p:nvSpPr>
          <p:cNvPr id="7" name="TextBox 6"/>
          <p:cNvSpPr txBox="1"/>
          <p:nvPr/>
        </p:nvSpPr>
        <p:spPr>
          <a:xfrm>
            <a:off x="457200" y="2057400"/>
            <a:ext cx="6019800" cy="1277273"/>
          </a:xfrm>
          <a:prstGeom prst="rect">
            <a:avLst/>
          </a:prstGeom>
          <a:noFill/>
        </p:spPr>
        <p:txBody>
          <a:bodyPr wrap="square" rtlCol="0">
            <a:spAutoFit/>
          </a:bodyPr>
          <a:lstStyle/>
          <a:p>
            <a:pPr algn="just">
              <a:buFont typeface="Arial" pitchFamily="34" charset="0"/>
              <a:buChar char="•"/>
            </a:pPr>
            <a:r>
              <a:rPr lang="en-US" sz="1100" dirty="0" smtClean="0"/>
              <a:t>To nurture and develop talented young minds, encouraging creativity with academic       excellence.</a:t>
            </a:r>
          </a:p>
          <a:p>
            <a:pPr algn="just">
              <a:buFont typeface="Arial" pitchFamily="34" charset="0"/>
              <a:buChar char="•"/>
            </a:pPr>
            <a:r>
              <a:rPr lang="en-US" sz="1100" dirty="0" smtClean="0"/>
              <a:t> To provide a platform to young entrepreneurs and technocrats to experiment their dreams   and aspirations. </a:t>
            </a:r>
          </a:p>
          <a:p>
            <a:pPr algn="just">
              <a:buFont typeface="Arial" pitchFamily="34" charset="0"/>
              <a:buChar char="•"/>
            </a:pPr>
            <a:r>
              <a:rPr lang="en-US" sz="1100" dirty="0" smtClean="0"/>
              <a:t>To encourage faculty and students to conduct research of international standard.</a:t>
            </a:r>
          </a:p>
          <a:p>
            <a:pPr algn="just">
              <a:buFont typeface="Arial" pitchFamily="34" charset="0"/>
              <a:buChar char="•"/>
            </a:pPr>
            <a:r>
              <a:rPr lang="en-US" sz="1100" dirty="0" smtClean="0"/>
              <a:t>To produce students fulfilling the employability criteria of MNCs.</a:t>
            </a:r>
          </a:p>
          <a:p>
            <a:pPr algn="just">
              <a:buFont typeface="Arial" pitchFamily="34" charset="0"/>
              <a:buChar char="•"/>
            </a:pPr>
            <a:r>
              <a:rPr lang="en-US" sz="1100" dirty="0" smtClean="0"/>
              <a:t>To set up Laboratories with latest equipment and other facilities.</a:t>
            </a:r>
          </a:p>
          <a:p>
            <a:pPr algn="just">
              <a:buFont typeface="Arial" pitchFamily="34" charset="0"/>
              <a:buChar char="•"/>
            </a:pPr>
            <a:r>
              <a:rPr lang="en-US" sz="1100" dirty="0" smtClean="0"/>
              <a:t>To set up international standard infrastructure for extra curriculum activities. </a:t>
            </a:r>
            <a:endParaRPr lang="en-US" sz="1100" dirty="0"/>
          </a:p>
        </p:txBody>
      </p:sp>
      <p:sp>
        <p:nvSpPr>
          <p:cNvPr id="8" name="TextBox 7"/>
          <p:cNvSpPr txBox="1"/>
          <p:nvPr/>
        </p:nvSpPr>
        <p:spPr>
          <a:xfrm>
            <a:off x="2286000" y="4953000"/>
            <a:ext cx="2362200" cy="369332"/>
          </a:xfrm>
          <a:prstGeom prst="rect">
            <a:avLst/>
          </a:prstGeom>
          <a:noFill/>
        </p:spPr>
        <p:txBody>
          <a:bodyPr wrap="square" rtlCol="0">
            <a:spAutoFit/>
          </a:bodyPr>
          <a:lstStyle/>
          <a:p>
            <a:pPr algn="ctr"/>
            <a:r>
              <a:rPr lang="en-US" i="1" u="sng" dirty="0" smtClean="0">
                <a:effectLst>
                  <a:outerShdw blurRad="38100" dist="38100" dir="2700000" algn="tl">
                    <a:srgbClr val="000000">
                      <a:alpha val="43137"/>
                    </a:srgbClr>
                  </a:outerShdw>
                </a:effectLst>
              </a:rPr>
              <a:t>Contact</a:t>
            </a:r>
            <a:endParaRPr lang="en-US" i="1" u="sng" dirty="0">
              <a:effectLst>
                <a:outerShdw blurRad="38100" dist="38100" dir="2700000" algn="tl">
                  <a:srgbClr val="000000">
                    <a:alpha val="43137"/>
                  </a:srgbClr>
                </a:outerShdw>
              </a:effectLst>
            </a:endParaRPr>
          </a:p>
        </p:txBody>
      </p:sp>
      <p:sp>
        <p:nvSpPr>
          <p:cNvPr id="9" name="TextBox 8"/>
          <p:cNvSpPr txBox="1"/>
          <p:nvPr/>
        </p:nvSpPr>
        <p:spPr>
          <a:xfrm>
            <a:off x="457200" y="3429000"/>
            <a:ext cx="2590800" cy="369332"/>
          </a:xfrm>
          <a:prstGeom prst="rect">
            <a:avLst/>
          </a:prstGeom>
          <a:noFill/>
        </p:spPr>
        <p:txBody>
          <a:bodyPr wrap="square" rtlCol="0">
            <a:spAutoFit/>
          </a:bodyPr>
          <a:lstStyle/>
          <a:p>
            <a:r>
              <a:rPr lang="en-US" i="1" u="sng" dirty="0" smtClean="0">
                <a:effectLst>
                  <a:outerShdw blurRad="38100" dist="38100" dir="2700000" algn="tl">
                    <a:srgbClr val="000000">
                      <a:alpha val="43137"/>
                    </a:srgbClr>
                  </a:outerShdw>
                </a:effectLst>
              </a:rPr>
              <a:t>Placement opportunities</a:t>
            </a:r>
            <a:endParaRPr lang="en-US" i="1" u="sng" dirty="0">
              <a:effectLst>
                <a:outerShdw blurRad="38100" dist="38100" dir="2700000" algn="tl">
                  <a:srgbClr val="000000">
                    <a:alpha val="43137"/>
                  </a:srgbClr>
                </a:outerShdw>
              </a:effectLst>
            </a:endParaRPr>
          </a:p>
        </p:txBody>
      </p:sp>
      <p:sp>
        <p:nvSpPr>
          <p:cNvPr id="10" name="TextBox 9"/>
          <p:cNvSpPr txBox="1"/>
          <p:nvPr/>
        </p:nvSpPr>
        <p:spPr>
          <a:xfrm>
            <a:off x="533400" y="3886200"/>
            <a:ext cx="5791200" cy="600164"/>
          </a:xfrm>
          <a:prstGeom prst="rect">
            <a:avLst/>
          </a:prstGeom>
          <a:noFill/>
        </p:spPr>
        <p:txBody>
          <a:bodyPr wrap="square" rtlCol="0">
            <a:spAutoFit/>
          </a:bodyPr>
          <a:lstStyle/>
          <a:p>
            <a:pPr algn="just"/>
            <a:r>
              <a:rPr lang="en-US" sz="1100" dirty="0" smtClean="0"/>
              <a:t>The Institute has been visited by number of companies for campus recruitment of our civil engineering graduates. The placement record of the student for the first batch of graduates passing out from our college has been fairly good.</a:t>
            </a:r>
            <a:endParaRPr lang="en-US" sz="1100" dirty="0"/>
          </a:p>
        </p:txBody>
      </p:sp>
      <p:pic>
        <p:nvPicPr>
          <p:cNvPr id="11" name="Picture 10" descr="NITM_Logo.jpg"/>
          <p:cNvPicPr>
            <a:picLocks noChangeAspect="1"/>
          </p:cNvPicPr>
          <p:nvPr/>
        </p:nvPicPr>
        <p:blipFill>
          <a:blip r:embed="rId2" cstate="print"/>
          <a:stretch>
            <a:fillRect/>
          </a:stretch>
        </p:blipFill>
        <p:spPr>
          <a:xfrm>
            <a:off x="3124200" y="5486400"/>
            <a:ext cx="609600" cy="596321"/>
          </a:xfrm>
          <a:prstGeom prst="rect">
            <a:avLst/>
          </a:prstGeom>
        </p:spPr>
      </p:pic>
      <p:sp>
        <p:nvSpPr>
          <p:cNvPr id="12" name="TextBox 11"/>
          <p:cNvSpPr txBox="1"/>
          <p:nvPr/>
        </p:nvSpPr>
        <p:spPr>
          <a:xfrm>
            <a:off x="609600" y="6248400"/>
            <a:ext cx="5791200" cy="1031051"/>
          </a:xfrm>
          <a:prstGeom prst="rect">
            <a:avLst/>
          </a:prstGeom>
          <a:noFill/>
        </p:spPr>
        <p:txBody>
          <a:bodyPr wrap="square" rtlCol="0">
            <a:spAutoFit/>
          </a:bodyPr>
          <a:lstStyle/>
          <a:p>
            <a:pPr algn="ctr"/>
            <a:r>
              <a:rPr lang="en-IN" sz="1000" dirty="0" smtClean="0">
                <a:effectLst>
                  <a:outerShdw blurRad="38100" dist="38100" dir="2700000" algn="tl">
                    <a:srgbClr val="000000">
                      <a:alpha val="43137"/>
                    </a:srgbClr>
                  </a:outerShdw>
                </a:effectLst>
              </a:rPr>
              <a:t>Head of Department</a:t>
            </a:r>
          </a:p>
          <a:p>
            <a:pPr algn="ctr"/>
            <a:r>
              <a:rPr lang="en-IN" sz="1000" dirty="0" smtClean="0">
                <a:effectLst>
                  <a:outerShdw blurRad="38100" dist="38100" dir="2700000" algn="tl">
                    <a:srgbClr val="000000">
                      <a:alpha val="43137"/>
                    </a:srgbClr>
                  </a:outerShdw>
                </a:effectLst>
              </a:rPr>
              <a:t>Department of Civil Engineering</a:t>
            </a:r>
          </a:p>
          <a:p>
            <a:pPr algn="ctr"/>
            <a:r>
              <a:rPr lang="en-IN" sz="1000" dirty="0" smtClean="0">
                <a:effectLst>
                  <a:outerShdw blurRad="38100" dist="38100" dir="2700000" algn="tl">
                    <a:srgbClr val="000000">
                      <a:alpha val="43137"/>
                    </a:srgbClr>
                  </a:outerShdw>
                </a:effectLst>
              </a:rPr>
              <a:t>National Institute of Technology, Manipur</a:t>
            </a:r>
          </a:p>
          <a:p>
            <a:pPr algn="ctr"/>
            <a:r>
              <a:rPr lang="en-IN" sz="1000" dirty="0" err="1" smtClean="0">
                <a:effectLst>
                  <a:outerShdw blurRad="38100" dist="38100" dir="2700000" algn="tl">
                    <a:srgbClr val="000000">
                      <a:alpha val="43137"/>
                    </a:srgbClr>
                  </a:outerShdw>
                </a:effectLst>
              </a:rPr>
              <a:t>Langol</a:t>
            </a:r>
            <a:r>
              <a:rPr lang="en-IN" sz="1000" dirty="0" smtClean="0">
                <a:effectLst>
                  <a:outerShdw blurRad="38100" dist="38100" dir="2700000" algn="tl">
                    <a:srgbClr val="000000">
                      <a:alpha val="43137"/>
                    </a:srgbClr>
                  </a:outerShdw>
                </a:effectLst>
              </a:rPr>
              <a:t>, </a:t>
            </a:r>
            <a:r>
              <a:rPr lang="en-IN" sz="1000" dirty="0" err="1" smtClean="0">
                <a:effectLst>
                  <a:outerShdw blurRad="38100" dist="38100" dir="2700000" algn="tl">
                    <a:srgbClr val="000000">
                      <a:alpha val="43137"/>
                    </a:srgbClr>
                  </a:outerShdw>
                </a:effectLst>
              </a:rPr>
              <a:t>Imphal</a:t>
            </a:r>
            <a:r>
              <a:rPr lang="en-IN" sz="1000" dirty="0" smtClean="0">
                <a:effectLst>
                  <a:outerShdw blurRad="38100" dist="38100" dir="2700000" algn="tl">
                    <a:srgbClr val="000000">
                      <a:alpha val="43137"/>
                    </a:srgbClr>
                  </a:outerShdw>
                </a:effectLst>
              </a:rPr>
              <a:t>, Manipur 795004</a:t>
            </a:r>
          </a:p>
          <a:p>
            <a:pPr algn="ctr"/>
            <a:r>
              <a:rPr lang="en-IN" sz="1000" dirty="0" smtClean="0">
                <a:effectLst>
                  <a:outerShdw blurRad="38100" dist="38100" dir="2700000" algn="tl">
                    <a:srgbClr val="000000">
                      <a:alpha val="43137"/>
                    </a:srgbClr>
                  </a:outerShdw>
                </a:effectLst>
              </a:rPr>
              <a:t>E-mail</a:t>
            </a:r>
            <a:r>
              <a:rPr lang="en-IN" sz="1000" dirty="0" smtClean="0">
                <a:effectLst>
                  <a:outerShdw blurRad="38100" dist="38100" dir="2700000" algn="tl">
                    <a:srgbClr val="000000">
                      <a:alpha val="43137"/>
                    </a:srgbClr>
                  </a:outerShdw>
                </a:effectLst>
              </a:rPr>
              <a:t>: </a:t>
            </a:r>
            <a:r>
              <a:rPr lang="en-IN" sz="1000" dirty="0" smtClean="0">
                <a:effectLst>
                  <a:outerShdw blurRad="38100" dist="38100" dir="2700000" algn="tl">
                    <a:srgbClr val="000000">
                      <a:alpha val="43137"/>
                    </a:srgbClr>
                  </a:outerShdw>
                </a:effectLst>
              </a:rPr>
              <a:t>hodcivil@nitmanipur.ac.in</a:t>
            </a:r>
            <a:endParaRPr lang="en-IN" sz="1000" dirty="0" smtClean="0">
              <a:effectLst>
                <a:outerShdw blurRad="38100" dist="38100" dir="2700000" algn="tl">
                  <a:srgbClr val="000000">
                    <a:alpha val="43137"/>
                  </a:srgbClr>
                </a:outerShdw>
              </a:effectLst>
            </a:endParaRPr>
          </a:p>
          <a:p>
            <a:pPr algn="ctr"/>
            <a:endParaRPr lang="en-IN" sz="1100"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1276</Words>
  <Application>Microsoft Office PowerPoint</Application>
  <PresentationFormat>On-screen Show (4:3)</PresentationFormat>
  <Paragraphs>154</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korou_lai</dc:creator>
  <cp:lastModifiedBy>Windows User</cp:lastModifiedBy>
  <cp:revision>64</cp:revision>
  <dcterms:created xsi:type="dcterms:W3CDTF">2006-08-16T00:00:00Z</dcterms:created>
  <dcterms:modified xsi:type="dcterms:W3CDTF">2019-03-28T07:07:06Z</dcterms:modified>
</cp:coreProperties>
</file>